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7" r:id="rId3"/>
    <p:sldId id="258" r:id="rId4"/>
    <p:sldId id="259" r:id="rId5"/>
    <p:sldId id="260" r:id="rId6"/>
    <p:sldId id="274" r:id="rId7"/>
    <p:sldId id="275" r:id="rId8"/>
    <p:sldId id="271" r:id="rId9"/>
    <p:sldId id="300" r:id="rId10"/>
    <p:sldId id="264" r:id="rId11"/>
    <p:sldId id="276" r:id="rId12"/>
    <p:sldId id="278" r:id="rId13"/>
    <p:sldId id="279" r:id="rId14"/>
    <p:sldId id="281" r:id="rId15"/>
    <p:sldId id="282" r:id="rId16"/>
    <p:sldId id="284" r:id="rId17"/>
    <p:sldId id="286" r:id="rId18"/>
    <p:sldId id="289" r:id="rId19"/>
    <p:sldId id="290" r:id="rId20"/>
    <p:sldId id="291" r:id="rId21"/>
    <p:sldId id="292" r:id="rId22"/>
    <p:sldId id="295" r:id="rId23"/>
    <p:sldId id="298" r:id="rId24"/>
    <p:sldId id="296" r:id="rId25"/>
    <p:sldId id="297" r:id="rId26"/>
    <p:sldId id="299" r:id="rId27"/>
    <p:sldId id="294" r:id="rId28"/>
    <p:sldId id="293" r:id="rId29"/>
    <p:sldId id="301" r:id="rId30"/>
    <p:sldId id="273" r:id="rId31"/>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0767" autoAdjust="0"/>
  </p:normalViewPr>
  <p:slideViewPr>
    <p:cSldViewPr snapToGrid="0">
      <p:cViewPr varScale="1">
        <p:scale>
          <a:sx n="79" d="100"/>
          <a:sy n="79" d="100"/>
        </p:scale>
        <p:origin x="1776" y="84"/>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png>
</file>

<file path=ppt/media/image28.gif>
</file>

<file path=ppt/media/image29.jpeg>
</file>

<file path=ppt/media/image3.jp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46FA81-DF46-4C10-B5A6-3157B77CFAF2}" type="datetimeFigureOut">
              <a:rPr lang="en-IL" smtClean="0"/>
              <a:t>21/09/2024</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B659E8-82FE-40E9-9352-20E74B5737AC}" type="slidenum">
              <a:rPr lang="en-IL" smtClean="0"/>
              <a:t>‹#›</a:t>
            </a:fld>
            <a:endParaRPr lang="en-IL"/>
          </a:p>
        </p:txBody>
      </p:sp>
    </p:spTree>
    <p:extLst>
      <p:ext uri="{BB962C8B-B14F-4D97-AF65-F5344CB8AC3E}">
        <p14:creationId xmlns:p14="http://schemas.microsoft.com/office/powerpoint/2010/main" val="297251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1</a:t>
            </a:fld>
            <a:endParaRPr lang="en-IL"/>
          </a:p>
        </p:txBody>
      </p:sp>
    </p:spTree>
    <p:extLst>
      <p:ext uri="{BB962C8B-B14F-4D97-AF65-F5344CB8AC3E}">
        <p14:creationId xmlns:p14="http://schemas.microsoft.com/office/powerpoint/2010/main" val="19439800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Keyframes – initial idea</a:t>
            </a:r>
          </a:p>
        </p:txBody>
      </p:sp>
      <p:sp>
        <p:nvSpPr>
          <p:cNvPr id="4" name="Slide Number Placeholder 3"/>
          <p:cNvSpPr>
            <a:spLocks noGrp="1"/>
          </p:cNvSpPr>
          <p:nvPr>
            <p:ph type="sldNum" sz="quarter" idx="5"/>
          </p:nvPr>
        </p:nvSpPr>
        <p:spPr/>
        <p:txBody>
          <a:bodyPr/>
          <a:lstStyle/>
          <a:p>
            <a:fld id="{B0B659E8-82FE-40E9-9352-20E74B5737AC}" type="slidenum">
              <a:rPr lang="en-IL" smtClean="0"/>
              <a:t>11</a:t>
            </a:fld>
            <a:endParaRPr lang="en-IL"/>
          </a:p>
        </p:txBody>
      </p:sp>
    </p:spTree>
    <p:extLst>
      <p:ext uri="{BB962C8B-B14F-4D97-AF65-F5344CB8AC3E}">
        <p14:creationId xmlns:p14="http://schemas.microsoft.com/office/powerpoint/2010/main" val="2068107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 option introduced in our system for building a set of frames to base the analysis on - “frame selection with skips” intended to cover cases where the dynamics of the scene makes the keyframe detection process unreliable for multiple reasons, such as dynamic background, consistent movements that do not translate into discrete segments that can be detected, etc.</a:t>
            </a:r>
          </a:p>
          <a:p>
            <a:r>
              <a:rPr lang="en-US" dirty="0"/>
              <a:t>When using this option the user provides an integer value that is being used as a counter for skipping frames, to ensure the analysis is done on a manageable amount of sufficiently different data.</a:t>
            </a:r>
          </a:p>
          <a:p>
            <a:r>
              <a:rPr lang="en-US" dirty="0"/>
              <a:t>For example, for the value provided ‘10’ - each 10th frame is selected for the analysis, disregarding the frame contents and suitability</a:t>
            </a:r>
          </a:p>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12</a:t>
            </a:fld>
            <a:endParaRPr lang="en-IL"/>
          </a:p>
        </p:txBody>
      </p:sp>
    </p:spTree>
    <p:extLst>
      <p:ext uri="{BB962C8B-B14F-4D97-AF65-F5344CB8AC3E}">
        <p14:creationId xmlns:p14="http://schemas.microsoft.com/office/powerpoint/2010/main" val="32184272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Open-source software project by Google</a:t>
            </a:r>
          </a:p>
          <a:p>
            <a:r>
              <a:rPr lang="en-US" dirty="0"/>
              <a:t>Real-time, accurate pose estimation using ML, with detection of up to 32 key points on the human body in 3D ( x, y, z coordinates)</a:t>
            </a:r>
          </a:p>
          <a:p>
            <a:endParaRPr lang="en-US" dirty="0"/>
          </a:p>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13</a:t>
            </a:fld>
            <a:endParaRPr lang="en-IL"/>
          </a:p>
        </p:txBody>
      </p:sp>
    </p:spTree>
    <p:extLst>
      <p:ext uri="{BB962C8B-B14F-4D97-AF65-F5344CB8AC3E}">
        <p14:creationId xmlns:p14="http://schemas.microsoft.com/office/powerpoint/2010/main" val="32837089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14</a:t>
            </a:fld>
            <a:endParaRPr lang="en-IL"/>
          </a:p>
        </p:txBody>
      </p:sp>
    </p:spTree>
    <p:extLst>
      <p:ext uri="{BB962C8B-B14F-4D97-AF65-F5344CB8AC3E}">
        <p14:creationId xmlns:p14="http://schemas.microsoft.com/office/powerpoint/2010/main" val="2572125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15</a:t>
            </a:fld>
            <a:endParaRPr lang="en-IL"/>
          </a:p>
        </p:txBody>
      </p:sp>
    </p:spTree>
    <p:extLst>
      <p:ext uri="{BB962C8B-B14F-4D97-AF65-F5344CB8AC3E}">
        <p14:creationId xmlns:p14="http://schemas.microsoft.com/office/powerpoint/2010/main" val="3703494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16</a:t>
            </a:fld>
            <a:endParaRPr lang="en-IL"/>
          </a:p>
        </p:txBody>
      </p:sp>
    </p:spTree>
    <p:extLst>
      <p:ext uri="{BB962C8B-B14F-4D97-AF65-F5344CB8AC3E}">
        <p14:creationId xmlns:p14="http://schemas.microsoft.com/office/powerpoint/2010/main" val="34535953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17</a:t>
            </a:fld>
            <a:endParaRPr lang="en-IL"/>
          </a:p>
        </p:txBody>
      </p:sp>
    </p:spTree>
    <p:extLst>
      <p:ext uri="{BB962C8B-B14F-4D97-AF65-F5344CB8AC3E}">
        <p14:creationId xmlns:p14="http://schemas.microsoft.com/office/powerpoint/2010/main" val="1091865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20</a:t>
            </a:fld>
            <a:endParaRPr lang="en-IL"/>
          </a:p>
        </p:txBody>
      </p:sp>
    </p:spTree>
    <p:extLst>
      <p:ext uri="{BB962C8B-B14F-4D97-AF65-F5344CB8AC3E}">
        <p14:creationId xmlns:p14="http://schemas.microsoft.com/office/powerpoint/2010/main" val="17697252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25</a:t>
            </a:fld>
            <a:endParaRPr lang="en-IL"/>
          </a:p>
        </p:txBody>
      </p:sp>
    </p:spTree>
    <p:extLst>
      <p:ext uri="{BB962C8B-B14F-4D97-AF65-F5344CB8AC3E}">
        <p14:creationId xmlns:p14="http://schemas.microsoft.com/office/powerpoint/2010/main" val="1406991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27</a:t>
            </a:fld>
            <a:endParaRPr lang="en-IL"/>
          </a:p>
        </p:txBody>
      </p:sp>
    </p:spTree>
    <p:extLst>
      <p:ext uri="{BB962C8B-B14F-4D97-AF65-F5344CB8AC3E}">
        <p14:creationId xmlns:p14="http://schemas.microsoft.com/office/powerpoint/2010/main" val="19018540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Interpersonal synchrony – the tendency for social partners to temporally co-ordinate their behavior when interacting. Can be a product of conscious effort, such as when we shake hands, high five, or dance together. It may also arise spontaneously</a:t>
            </a:r>
          </a:p>
          <a:p>
            <a:r>
              <a:rPr lang="en" dirty="0"/>
              <a:t>Individuals with a temporary achieved strong level of IS, have been shown to synchronize their breathing, heart rate, and other behaviors</a:t>
            </a:r>
          </a:p>
          <a:p>
            <a:endParaRPr lang="en" dirty="0"/>
          </a:p>
          <a:p>
            <a:r>
              <a:rPr lang="en-US" dirty="0"/>
              <a:t>Examples: Pairs of individuals in rocking chairs tend to align their rocks to each other; conversation partners match their gestures, expressions, and language in time while communicating; and mothers and infants synchronize their heart rates during social exchanges.</a:t>
            </a:r>
          </a:p>
          <a:p>
            <a:endParaRPr lang="en-US" dirty="0"/>
          </a:p>
          <a:p>
            <a:r>
              <a:rPr lang="en-US" dirty="0"/>
              <a:t>Not a new topic of research</a:t>
            </a:r>
            <a:r>
              <a:rPr lang="ru-RU" dirty="0"/>
              <a:t> – </a:t>
            </a:r>
            <a:r>
              <a:rPr lang="en-US" dirty="0"/>
              <a:t>first described in 1912 in works of British </a:t>
            </a:r>
            <a:r>
              <a:rPr lang="en-US" b="0" i="0" dirty="0">
                <a:solidFill>
                  <a:srgbClr val="13343B"/>
                </a:solidFill>
                <a:effectLst/>
                <a:highlight>
                  <a:srgbClr val="FCFCF9"/>
                </a:highlight>
                <a:latin typeface="__fkGroteskNeue_a82850"/>
              </a:rPr>
              <a:t>sociologist Emile Durkheim</a:t>
            </a:r>
          </a:p>
          <a:p>
            <a:r>
              <a:rPr lang="en-US" b="0" i="0" dirty="0">
                <a:solidFill>
                  <a:srgbClr val="13343B"/>
                </a:solidFill>
                <a:effectLst/>
                <a:highlight>
                  <a:srgbClr val="FCFCF9"/>
                </a:highlight>
                <a:latin typeface="__fkGroteskNeue_a82850"/>
              </a:rPr>
              <a:t>Renewed interest in late 2000s</a:t>
            </a:r>
          </a:p>
          <a:p>
            <a:r>
              <a:rPr lang="en-US" b="0" i="0" dirty="0">
                <a:solidFill>
                  <a:srgbClr val="13343B"/>
                </a:solidFill>
                <a:effectLst/>
                <a:highlight>
                  <a:srgbClr val="FCFCF9"/>
                </a:highlight>
                <a:latin typeface="__fkGroteskNeue_a82850"/>
              </a:rPr>
              <a:t>Observers</a:t>
            </a:r>
          </a:p>
          <a:p>
            <a:r>
              <a:rPr lang="en-US" b="0" i="0" dirty="0">
                <a:solidFill>
                  <a:srgbClr val="13343B"/>
                </a:solidFill>
                <a:effectLst/>
                <a:highlight>
                  <a:srgbClr val="FCFCF9"/>
                </a:highlight>
                <a:latin typeface="__fkGroteskNeue_a82850"/>
              </a:rPr>
              <a:t>Mechanical tests to quantify the measurements</a:t>
            </a:r>
          </a:p>
          <a:p>
            <a:r>
              <a:rPr lang="en-US" b="0" i="0" dirty="0">
                <a:solidFill>
                  <a:srgbClr val="13343B"/>
                </a:solidFill>
                <a:effectLst/>
                <a:highlight>
                  <a:srgbClr val="FCFCF9"/>
                </a:highlight>
                <a:latin typeface="__fkGroteskNeue_a82850"/>
              </a:rPr>
              <a:t>Currently – video!</a:t>
            </a:r>
            <a:endParaRPr lang="en-IL" dirty="0"/>
          </a:p>
          <a:p>
            <a:endParaRPr lang="en-US" dirty="0"/>
          </a:p>
        </p:txBody>
      </p:sp>
      <p:sp>
        <p:nvSpPr>
          <p:cNvPr id="4" name="Slide Number Placeholder 3"/>
          <p:cNvSpPr>
            <a:spLocks noGrp="1"/>
          </p:cNvSpPr>
          <p:nvPr>
            <p:ph type="sldNum" sz="quarter" idx="5"/>
          </p:nvPr>
        </p:nvSpPr>
        <p:spPr/>
        <p:txBody>
          <a:bodyPr/>
          <a:lstStyle/>
          <a:p>
            <a:fld id="{B0B659E8-82FE-40E9-9352-20E74B5737AC}" type="slidenum">
              <a:rPr lang="en-IL" smtClean="0"/>
              <a:t>2</a:t>
            </a:fld>
            <a:endParaRPr lang="en-IL"/>
          </a:p>
        </p:txBody>
      </p:sp>
    </p:spTree>
    <p:extLst>
      <p:ext uri="{BB962C8B-B14F-4D97-AF65-F5344CB8AC3E}">
        <p14:creationId xmlns:p14="http://schemas.microsoft.com/office/powerpoint/2010/main" val="32780126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objectives</a:t>
            </a:r>
          </a:p>
        </p:txBody>
      </p:sp>
      <p:sp>
        <p:nvSpPr>
          <p:cNvPr id="4" name="Slide Number Placeholder 3"/>
          <p:cNvSpPr>
            <a:spLocks noGrp="1"/>
          </p:cNvSpPr>
          <p:nvPr>
            <p:ph type="sldNum" sz="quarter" idx="5"/>
          </p:nvPr>
        </p:nvSpPr>
        <p:spPr/>
        <p:txBody>
          <a:bodyPr/>
          <a:lstStyle/>
          <a:p>
            <a:fld id="{B0B659E8-82FE-40E9-9352-20E74B5737AC}" type="slidenum">
              <a:rPr lang="en-IL" smtClean="0"/>
              <a:t>29</a:t>
            </a:fld>
            <a:endParaRPr lang="en-IL"/>
          </a:p>
        </p:txBody>
      </p:sp>
    </p:spTree>
    <p:extLst>
      <p:ext uri="{BB962C8B-B14F-4D97-AF65-F5344CB8AC3E}">
        <p14:creationId xmlns:p14="http://schemas.microsoft.com/office/powerpoint/2010/main" val="3110004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solution</a:t>
            </a:r>
            <a:endParaRPr lang="en-IL" dirty="0"/>
          </a:p>
        </p:txBody>
      </p:sp>
      <p:sp>
        <p:nvSpPr>
          <p:cNvPr id="4" name="Slide Number Placeholder 3"/>
          <p:cNvSpPr>
            <a:spLocks noGrp="1"/>
          </p:cNvSpPr>
          <p:nvPr>
            <p:ph type="sldNum" sz="quarter" idx="5"/>
          </p:nvPr>
        </p:nvSpPr>
        <p:spPr/>
        <p:txBody>
          <a:bodyPr/>
          <a:lstStyle/>
          <a:p>
            <a:fld id="{B0B659E8-82FE-40E9-9352-20E74B5737AC}" type="slidenum">
              <a:rPr lang="en-IL" smtClean="0"/>
              <a:t>3</a:t>
            </a:fld>
            <a:endParaRPr lang="en-IL"/>
          </a:p>
        </p:txBody>
      </p:sp>
    </p:spTree>
    <p:extLst>
      <p:ext uri="{BB962C8B-B14F-4D97-AF65-F5344CB8AC3E}">
        <p14:creationId xmlns:p14="http://schemas.microsoft.com/office/powerpoint/2010/main" val="2619692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overview – why and what we need </a:t>
            </a:r>
          </a:p>
        </p:txBody>
      </p:sp>
      <p:sp>
        <p:nvSpPr>
          <p:cNvPr id="4" name="Slide Number Placeholder 3"/>
          <p:cNvSpPr>
            <a:spLocks noGrp="1"/>
          </p:cNvSpPr>
          <p:nvPr>
            <p:ph type="sldNum" sz="quarter" idx="5"/>
          </p:nvPr>
        </p:nvSpPr>
        <p:spPr/>
        <p:txBody>
          <a:bodyPr/>
          <a:lstStyle/>
          <a:p>
            <a:fld id="{B0B659E8-82FE-40E9-9352-20E74B5737AC}" type="slidenum">
              <a:rPr lang="en-IL" smtClean="0"/>
              <a:t>4</a:t>
            </a:fld>
            <a:endParaRPr lang="en-IL"/>
          </a:p>
        </p:txBody>
      </p:sp>
    </p:spTree>
    <p:extLst>
      <p:ext uri="{BB962C8B-B14F-4D97-AF65-F5344CB8AC3E}">
        <p14:creationId xmlns:p14="http://schemas.microsoft.com/office/powerpoint/2010/main" val="26741197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objectives</a:t>
            </a:r>
          </a:p>
        </p:txBody>
      </p:sp>
      <p:sp>
        <p:nvSpPr>
          <p:cNvPr id="4" name="Slide Number Placeholder 3"/>
          <p:cNvSpPr>
            <a:spLocks noGrp="1"/>
          </p:cNvSpPr>
          <p:nvPr>
            <p:ph type="sldNum" sz="quarter" idx="5"/>
          </p:nvPr>
        </p:nvSpPr>
        <p:spPr/>
        <p:txBody>
          <a:bodyPr/>
          <a:lstStyle/>
          <a:p>
            <a:fld id="{B0B659E8-82FE-40E9-9352-20E74B5737AC}" type="slidenum">
              <a:rPr lang="en-IL" smtClean="0"/>
              <a:t>5</a:t>
            </a:fld>
            <a:endParaRPr lang="en-IL"/>
          </a:p>
        </p:txBody>
      </p:sp>
    </p:spTree>
    <p:extLst>
      <p:ext uri="{BB962C8B-B14F-4D97-AF65-F5344CB8AC3E}">
        <p14:creationId xmlns:p14="http://schemas.microsoft.com/office/powerpoint/2010/main" val="1890515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Preview</a:t>
            </a:r>
          </a:p>
        </p:txBody>
      </p:sp>
      <p:sp>
        <p:nvSpPr>
          <p:cNvPr id="4" name="Slide Number Placeholder 3"/>
          <p:cNvSpPr>
            <a:spLocks noGrp="1"/>
          </p:cNvSpPr>
          <p:nvPr>
            <p:ph type="sldNum" sz="quarter" idx="5"/>
          </p:nvPr>
        </p:nvSpPr>
        <p:spPr/>
        <p:txBody>
          <a:bodyPr/>
          <a:lstStyle/>
          <a:p>
            <a:fld id="{B0B659E8-82FE-40E9-9352-20E74B5737AC}" type="slidenum">
              <a:rPr lang="en-IL" smtClean="0"/>
              <a:t>6</a:t>
            </a:fld>
            <a:endParaRPr lang="en-IL"/>
          </a:p>
        </p:txBody>
      </p:sp>
    </p:spTree>
    <p:extLst>
      <p:ext uri="{BB962C8B-B14F-4D97-AF65-F5344CB8AC3E}">
        <p14:creationId xmlns:p14="http://schemas.microsoft.com/office/powerpoint/2010/main" val="30781778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the following bullet-points posed a unique challenge from the development standpoint for us</a:t>
            </a:r>
          </a:p>
          <a:p>
            <a:r>
              <a:rPr lang="en-US" dirty="0"/>
              <a:t>Each had its tools, and in the final project each is represented by a separate package in the project</a:t>
            </a:r>
          </a:p>
        </p:txBody>
      </p:sp>
      <p:sp>
        <p:nvSpPr>
          <p:cNvPr id="4" name="Slide Number Placeholder 3"/>
          <p:cNvSpPr>
            <a:spLocks noGrp="1"/>
          </p:cNvSpPr>
          <p:nvPr>
            <p:ph type="sldNum" sz="quarter" idx="5"/>
          </p:nvPr>
        </p:nvSpPr>
        <p:spPr/>
        <p:txBody>
          <a:bodyPr/>
          <a:lstStyle/>
          <a:p>
            <a:fld id="{B0B659E8-82FE-40E9-9352-20E74B5737AC}" type="slidenum">
              <a:rPr lang="en-IL" smtClean="0"/>
              <a:t>7</a:t>
            </a:fld>
            <a:endParaRPr lang="en-IL"/>
          </a:p>
        </p:txBody>
      </p:sp>
    </p:spTree>
    <p:extLst>
      <p:ext uri="{BB962C8B-B14F-4D97-AF65-F5344CB8AC3E}">
        <p14:creationId xmlns:p14="http://schemas.microsoft.com/office/powerpoint/2010/main" val="29408269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objectives</a:t>
            </a:r>
          </a:p>
        </p:txBody>
      </p:sp>
      <p:sp>
        <p:nvSpPr>
          <p:cNvPr id="4" name="Slide Number Placeholder 3"/>
          <p:cNvSpPr>
            <a:spLocks noGrp="1"/>
          </p:cNvSpPr>
          <p:nvPr>
            <p:ph type="sldNum" sz="quarter" idx="5"/>
          </p:nvPr>
        </p:nvSpPr>
        <p:spPr/>
        <p:txBody>
          <a:bodyPr/>
          <a:lstStyle/>
          <a:p>
            <a:fld id="{B0B659E8-82FE-40E9-9352-20E74B5737AC}" type="slidenum">
              <a:rPr lang="en-IL" smtClean="0"/>
              <a:t>9</a:t>
            </a:fld>
            <a:endParaRPr lang="en-IL"/>
          </a:p>
        </p:txBody>
      </p:sp>
    </p:spTree>
    <p:extLst>
      <p:ext uri="{BB962C8B-B14F-4D97-AF65-F5344CB8AC3E}">
        <p14:creationId xmlns:p14="http://schemas.microsoft.com/office/powerpoint/2010/main" val="36101314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B0B659E8-82FE-40E9-9352-20E74B5737AC}" type="slidenum">
              <a:rPr lang="en-IL" smtClean="0"/>
              <a:t>10</a:t>
            </a:fld>
            <a:endParaRPr lang="en-IL"/>
          </a:p>
        </p:txBody>
      </p:sp>
    </p:spTree>
    <p:extLst>
      <p:ext uri="{BB962C8B-B14F-4D97-AF65-F5344CB8AC3E}">
        <p14:creationId xmlns:p14="http://schemas.microsoft.com/office/powerpoint/2010/main" val="2659898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1A94A-4DBE-D9EA-C7FF-CDE4ACD797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E1DC10CE-18C3-8C85-07B6-7A25455342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F55300F9-A51F-9962-5289-9E7AAB7AB54E}"/>
              </a:ext>
            </a:extLst>
          </p:cNvPr>
          <p:cNvSpPr>
            <a:spLocks noGrp="1"/>
          </p:cNvSpPr>
          <p:nvPr>
            <p:ph type="dt" sz="half" idx="10"/>
          </p:nvPr>
        </p:nvSpPr>
        <p:spPr/>
        <p:txBody>
          <a:bodyPr/>
          <a:lstStyle/>
          <a:p>
            <a:fld id="{9357EB57-D11F-4AB3-8F75-A9DA23498681}" type="datetime8">
              <a:rPr lang="en-IL" smtClean="0"/>
              <a:t>21/09/2024 19:25</a:t>
            </a:fld>
            <a:endParaRPr lang="en-IL"/>
          </a:p>
        </p:txBody>
      </p:sp>
      <p:sp>
        <p:nvSpPr>
          <p:cNvPr id="5" name="Footer Placeholder 4">
            <a:extLst>
              <a:ext uri="{FF2B5EF4-FFF2-40B4-BE49-F238E27FC236}">
                <a16:creationId xmlns:a16="http://schemas.microsoft.com/office/drawing/2014/main" id="{59CE333F-6479-4E7A-D664-E1C8FE2E844A}"/>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9C7B65DB-AF03-463B-7687-169266729F68}"/>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1379007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6FEC2-1DA2-78E8-360F-ADB2E55DFBE6}"/>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B159F017-A9FE-DA80-25E5-8ACEDC90A0A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229BEAC-94F0-911B-4E39-03A0234A3700}"/>
              </a:ext>
            </a:extLst>
          </p:cNvPr>
          <p:cNvSpPr>
            <a:spLocks noGrp="1"/>
          </p:cNvSpPr>
          <p:nvPr>
            <p:ph type="dt" sz="half" idx="10"/>
          </p:nvPr>
        </p:nvSpPr>
        <p:spPr/>
        <p:txBody>
          <a:bodyPr/>
          <a:lstStyle/>
          <a:p>
            <a:fld id="{690DEF9B-A9D2-43C0-A30E-C37DB5220C21}" type="datetime8">
              <a:rPr lang="en-IL" smtClean="0"/>
              <a:t>21/09/2024 19:25</a:t>
            </a:fld>
            <a:endParaRPr lang="en-IL"/>
          </a:p>
        </p:txBody>
      </p:sp>
      <p:sp>
        <p:nvSpPr>
          <p:cNvPr id="5" name="Footer Placeholder 4">
            <a:extLst>
              <a:ext uri="{FF2B5EF4-FFF2-40B4-BE49-F238E27FC236}">
                <a16:creationId xmlns:a16="http://schemas.microsoft.com/office/drawing/2014/main" id="{CD3ABF44-0464-CAD6-12E1-BBDE440B4CD0}"/>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86F9D423-225B-AE28-C70E-21C7F879199D}"/>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1478718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94C925-2A21-2A26-3B82-DBDC6706301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F1A095A4-0E06-E014-70B8-7DDE9F1B29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970CD36E-D7FE-B5C5-8AC7-537E2654485B}"/>
              </a:ext>
            </a:extLst>
          </p:cNvPr>
          <p:cNvSpPr>
            <a:spLocks noGrp="1"/>
          </p:cNvSpPr>
          <p:nvPr>
            <p:ph type="dt" sz="half" idx="10"/>
          </p:nvPr>
        </p:nvSpPr>
        <p:spPr/>
        <p:txBody>
          <a:bodyPr/>
          <a:lstStyle/>
          <a:p>
            <a:fld id="{97B2303C-BABB-4F3C-A8CA-A6962C06086B}" type="datetime8">
              <a:rPr lang="en-IL" smtClean="0"/>
              <a:t>21/09/2024 19:25</a:t>
            </a:fld>
            <a:endParaRPr lang="en-IL"/>
          </a:p>
        </p:txBody>
      </p:sp>
      <p:sp>
        <p:nvSpPr>
          <p:cNvPr id="5" name="Footer Placeholder 4">
            <a:extLst>
              <a:ext uri="{FF2B5EF4-FFF2-40B4-BE49-F238E27FC236}">
                <a16:creationId xmlns:a16="http://schemas.microsoft.com/office/drawing/2014/main" id="{9CB2AF27-5DD9-4723-C8C6-861FE5B311F6}"/>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0822AA0C-ACAA-427A-6304-57CC71AE94DE}"/>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1977939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96A90-0F5A-F698-03DE-BAFE6B81597D}"/>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8A4923F3-18D4-E54E-8A8E-806F13500A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03F9C670-9F77-AEA9-C8B4-AF48B8C41CC8}"/>
              </a:ext>
            </a:extLst>
          </p:cNvPr>
          <p:cNvSpPr>
            <a:spLocks noGrp="1"/>
          </p:cNvSpPr>
          <p:nvPr>
            <p:ph type="dt" sz="half" idx="10"/>
          </p:nvPr>
        </p:nvSpPr>
        <p:spPr/>
        <p:txBody>
          <a:bodyPr/>
          <a:lstStyle/>
          <a:p>
            <a:fld id="{17FB2D2E-FF4A-4694-B569-BB3E5BCBC425}" type="datetime8">
              <a:rPr lang="en-IL" smtClean="0"/>
              <a:t>21/09/2024 19:25</a:t>
            </a:fld>
            <a:endParaRPr lang="en-IL"/>
          </a:p>
        </p:txBody>
      </p:sp>
      <p:sp>
        <p:nvSpPr>
          <p:cNvPr id="5" name="Footer Placeholder 4">
            <a:extLst>
              <a:ext uri="{FF2B5EF4-FFF2-40B4-BE49-F238E27FC236}">
                <a16:creationId xmlns:a16="http://schemas.microsoft.com/office/drawing/2014/main" id="{1ED94AE5-4E9B-F236-060D-C64ECAC477DB}"/>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454DBF01-BF86-32A4-791C-A9D1F913E09C}"/>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234316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2C042-480C-F4CE-773D-4290BA5887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0EDA9479-6EA0-85F7-C9E9-C947538A858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D63A79-2864-0D5C-A5F7-131EFA832736}"/>
              </a:ext>
            </a:extLst>
          </p:cNvPr>
          <p:cNvSpPr>
            <a:spLocks noGrp="1"/>
          </p:cNvSpPr>
          <p:nvPr>
            <p:ph type="dt" sz="half" idx="10"/>
          </p:nvPr>
        </p:nvSpPr>
        <p:spPr/>
        <p:txBody>
          <a:bodyPr/>
          <a:lstStyle/>
          <a:p>
            <a:fld id="{908E7328-38A9-4D75-8E2C-991B56851AE0}" type="datetime8">
              <a:rPr lang="en-IL" smtClean="0"/>
              <a:t>21/09/2024 19:25</a:t>
            </a:fld>
            <a:endParaRPr lang="en-IL"/>
          </a:p>
        </p:txBody>
      </p:sp>
      <p:sp>
        <p:nvSpPr>
          <p:cNvPr id="5" name="Footer Placeholder 4">
            <a:extLst>
              <a:ext uri="{FF2B5EF4-FFF2-40B4-BE49-F238E27FC236}">
                <a16:creationId xmlns:a16="http://schemas.microsoft.com/office/drawing/2014/main" id="{C19BB492-3E56-1B64-F8C0-3991A6C9D2AA}"/>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82E123B2-D222-66C5-F13D-E9691A5462CD}"/>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2081434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71EB3-8026-116B-2F4F-11FF7080320A}"/>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5EA4BFB3-F3EA-C1C6-F010-7BEB88581D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01D7C64F-A929-FF7D-0B10-0241A450B1A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CBDD6360-C696-75E9-00C2-A905455A74EC}"/>
              </a:ext>
            </a:extLst>
          </p:cNvPr>
          <p:cNvSpPr>
            <a:spLocks noGrp="1"/>
          </p:cNvSpPr>
          <p:nvPr>
            <p:ph type="dt" sz="half" idx="10"/>
          </p:nvPr>
        </p:nvSpPr>
        <p:spPr/>
        <p:txBody>
          <a:bodyPr/>
          <a:lstStyle/>
          <a:p>
            <a:fld id="{8965B748-B657-460F-819C-0109D23BA025}" type="datetime8">
              <a:rPr lang="en-IL" smtClean="0"/>
              <a:t>21/09/2024 19:25</a:t>
            </a:fld>
            <a:endParaRPr lang="en-IL"/>
          </a:p>
        </p:txBody>
      </p:sp>
      <p:sp>
        <p:nvSpPr>
          <p:cNvPr id="6" name="Footer Placeholder 5">
            <a:extLst>
              <a:ext uri="{FF2B5EF4-FFF2-40B4-BE49-F238E27FC236}">
                <a16:creationId xmlns:a16="http://schemas.microsoft.com/office/drawing/2014/main" id="{69C6A28E-C816-1E1B-C474-413BDEF6E0E9}"/>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787F5EA5-396C-6142-919F-B747830520A7}"/>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3948148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DEEF6-0F12-1A8D-D3AA-EC7A6E7F46B6}"/>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C0DD6777-0742-DDF0-2266-98ADD649D3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135E2C-7C15-0805-EF0B-301296473C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28134DAE-F49D-273D-54F6-4CA3ACBF3E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29C799-A767-DDF4-1446-4AECFFA9FB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9C147FDE-3B46-1B94-2099-2909DB7E975D}"/>
              </a:ext>
            </a:extLst>
          </p:cNvPr>
          <p:cNvSpPr>
            <a:spLocks noGrp="1"/>
          </p:cNvSpPr>
          <p:nvPr>
            <p:ph type="dt" sz="half" idx="10"/>
          </p:nvPr>
        </p:nvSpPr>
        <p:spPr/>
        <p:txBody>
          <a:bodyPr/>
          <a:lstStyle/>
          <a:p>
            <a:fld id="{A4D4460C-91F1-4828-908A-97C99BB882FD}" type="datetime8">
              <a:rPr lang="en-IL" smtClean="0"/>
              <a:t>21/09/2024 19:25</a:t>
            </a:fld>
            <a:endParaRPr lang="en-IL"/>
          </a:p>
        </p:txBody>
      </p:sp>
      <p:sp>
        <p:nvSpPr>
          <p:cNvPr id="8" name="Footer Placeholder 7">
            <a:extLst>
              <a:ext uri="{FF2B5EF4-FFF2-40B4-BE49-F238E27FC236}">
                <a16:creationId xmlns:a16="http://schemas.microsoft.com/office/drawing/2014/main" id="{D87B4E2C-9503-3C42-A40C-B9D9CBEE96A3}"/>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5B5993B3-2000-EAFC-8682-9D674490AFBA}"/>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3771045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E40B4-03AE-09CA-547B-A054DFD84B69}"/>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EECD85A2-4D75-ACAD-BCC2-3642A7900B60}"/>
              </a:ext>
            </a:extLst>
          </p:cNvPr>
          <p:cNvSpPr>
            <a:spLocks noGrp="1"/>
          </p:cNvSpPr>
          <p:nvPr>
            <p:ph type="dt" sz="half" idx="10"/>
          </p:nvPr>
        </p:nvSpPr>
        <p:spPr/>
        <p:txBody>
          <a:bodyPr/>
          <a:lstStyle/>
          <a:p>
            <a:fld id="{1A1323AC-FB3C-4284-80A3-12863EC8C93F}" type="datetime8">
              <a:rPr lang="en-IL" smtClean="0"/>
              <a:t>21/09/2024 19:25</a:t>
            </a:fld>
            <a:endParaRPr lang="en-IL"/>
          </a:p>
        </p:txBody>
      </p:sp>
      <p:sp>
        <p:nvSpPr>
          <p:cNvPr id="4" name="Footer Placeholder 3">
            <a:extLst>
              <a:ext uri="{FF2B5EF4-FFF2-40B4-BE49-F238E27FC236}">
                <a16:creationId xmlns:a16="http://schemas.microsoft.com/office/drawing/2014/main" id="{3F734407-549A-A509-CF6A-5216FA1308C7}"/>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07291110-D4B2-6AB2-52A1-89F80E8574D8}"/>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3886031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98A55E-0349-2E11-F1ED-949CC3DFB460}"/>
              </a:ext>
            </a:extLst>
          </p:cNvPr>
          <p:cNvSpPr>
            <a:spLocks noGrp="1"/>
          </p:cNvSpPr>
          <p:nvPr>
            <p:ph type="dt" sz="half" idx="10"/>
          </p:nvPr>
        </p:nvSpPr>
        <p:spPr/>
        <p:txBody>
          <a:bodyPr/>
          <a:lstStyle/>
          <a:p>
            <a:fld id="{E1ED516B-6EA6-4330-9A2E-6C43DE61F82E}" type="datetime8">
              <a:rPr lang="en-IL" smtClean="0"/>
              <a:t>21/09/2024 19:25</a:t>
            </a:fld>
            <a:endParaRPr lang="en-IL"/>
          </a:p>
        </p:txBody>
      </p:sp>
      <p:sp>
        <p:nvSpPr>
          <p:cNvPr id="3" name="Footer Placeholder 2">
            <a:extLst>
              <a:ext uri="{FF2B5EF4-FFF2-40B4-BE49-F238E27FC236}">
                <a16:creationId xmlns:a16="http://schemas.microsoft.com/office/drawing/2014/main" id="{6C980389-428C-F404-67AE-0605E7148A91}"/>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58DAD70B-D7D0-0122-375A-DD43C8657F08}"/>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680500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5A2DC-06D3-CD37-97CF-052C472C17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314FFC09-997D-89EA-FFE3-B7E0D2836A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D55DA587-7415-1548-6FEB-77253369C8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D3D4BF-455C-5E73-51E5-6C04C5A534A2}"/>
              </a:ext>
            </a:extLst>
          </p:cNvPr>
          <p:cNvSpPr>
            <a:spLocks noGrp="1"/>
          </p:cNvSpPr>
          <p:nvPr>
            <p:ph type="dt" sz="half" idx="10"/>
          </p:nvPr>
        </p:nvSpPr>
        <p:spPr/>
        <p:txBody>
          <a:bodyPr/>
          <a:lstStyle/>
          <a:p>
            <a:fld id="{2688842F-12BC-4993-B786-22CF6D315FB7}" type="datetime8">
              <a:rPr lang="en-IL" smtClean="0"/>
              <a:t>21/09/2024 19:25</a:t>
            </a:fld>
            <a:endParaRPr lang="en-IL"/>
          </a:p>
        </p:txBody>
      </p:sp>
      <p:sp>
        <p:nvSpPr>
          <p:cNvPr id="6" name="Footer Placeholder 5">
            <a:extLst>
              <a:ext uri="{FF2B5EF4-FFF2-40B4-BE49-F238E27FC236}">
                <a16:creationId xmlns:a16="http://schemas.microsoft.com/office/drawing/2014/main" id="{4280C668-1E11-C53E-EDFA-F128A0B8EC73}"/>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5A8FA764-7165-457F-C89C-F9C50E3B6A60}"/>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3203503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78394-9FAC-BE69-74D1-00862CA32A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9624BB48-2F4E-1F52-8902-256BBD8A5B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A83CEEB8-1135-D07B-2971-A8466CFC9C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695999-5ED9-93FA-A778-117AB5653033}"/>
              </a:ext>
            </a:extLst>
          </p:cNvPr>
          <p:cNvSpPr>
            <a:spLocks noGrp="1"/>
          </p:cNvSpPr>
          <p:nvPr>
            <p:ph type="dt" sz="half" idx="10"/>
          </p:nvPr>
        </p:nvSpPr>
        <p:spPr/>
        <p:txBody>
          <a:bodyPr/>
          <a:lstStyle/>
          <a:p>
            <a:fld id="{4D3344A8-E4C8-46D8-A2B9-0A27E5E06842}" type="datetime8">
              <a:rPr lang="en-IL" smtClean="0"/>
              <a:t>21/09/2024 19:25</a:t>
            </a:fld>
            <a:endParaRPr lang="en-IL"/>
          </a:p>
        </p:txBody>
      </p:sp>
      <p:sp>
        <p:nvSpPr>
          <p:cNvPr id="6" name="Footer Placeholder 5">
            <a:extLst>
              <a:ext uri="{FF2B5EF4-FFF2-40B4-BE49-F238E27FC236}">
                <a16:creationId xmlns:a16="http://schemas.microsoft.com/office/drawing/2014/main" id="{759E0606-16E4-DD59-3CBA-7591752AD663}"/>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E5946FDD-5A93-7346-022D-7289586AD817}"/>
              </a:ext>
            </a:extLst>
          </p:cNvPr>
          <p:cNvSpPr>
            <a:spLocks noGrp="1"/>
          </p:cNvSpPr>
          <p:nvPr>
            <p:ph type="sldNum" sz="quarter" idx="12"/>
          </p:nvPr>
        </p:nvSpPr>
        <p:spPr/>
        <p:txBody>
          <a:bodyPr/>
          <a:lstStyle/>
          <a:p>
            <a:fld id="{CE1B468F-AC27-44A3-8000-3905FABB1A17}" type="slidenum">
              <a:rPr lang="en-IL" smtClean="0"/>
              <a:t>‹#›</a:t>
            </a:fld>
            <a:endParaRPr lang="en-IL"/>
          </a:p>
        </p:txBody>
      </p:sp>
    </p:spTree>
    <p:extLst>
      <p:ext uri="{BB962C8B-B14F-4D97-AF65-F5344CB8AC3E}">
        <p14:creationId xmlns:p14="http://schemas.microsoft.com/office/powerpoint/2010/main" val="3089489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0C436F-18E6-FD4A-D6BA-6756EE83DD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C56A45AF-C983-4E19-45F6-E3283C424E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9850782D-11C4-1456-FB66-DAA5082FAE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605C322-B2DE-4FEC-8046-397AD741D105}" type="datetime8">
              <a:rPr lang="en-IL" smtClean="0"/>
              <a:t>21/09/2024 19:25</a:t>
            </a:fld>
            <a:endParaRPr lang="en-IL"/>
          </a:p>
        </p:txBody>
      </p:sp>
      <p:sp>
        <p:nvSpPr>
          <p:cNvPr id="5" name="Footer Placeholder 4">
            <a:extLst>
              <a:ext uri="{FF2B5EF4-FFF2-40B4-BE49-F238E27FC236}">
                <a16:creationId xmlns:a16="http://schemas.microsoft.com/office/drawing/2014/main" id="{48F705D1-A463-4317-F827-E03F61898F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L"/>
          </a:p>
        </p:txBody>
      </p:sp>
      <p:sp>
        <p:nvSpPr>
          <p:cNvPr id="6" name="Slide Number Placeholder 5">
            <a:extLst>
              <a:ext uri="{FF2B5EF4-FFF2-40B4-BE49-F238E27FC236}">
                <a16:creationId xmlns:a16="http://schemas.microsoft.com/office/drawing/2014/main" id="{E2859F2B-306A-5DC5-FF9E-BB7F0ABB1F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E1B468F-AC27-44A3-8000-3905FABB1A17}" type="slidenum">
              <a:rPr lang="en-IL" smtClean="0"/>
              <a:t>‹#›</a:t>
            </a:fld>
            <a:endParaRPr lang="en-IL"/>
          </a:p>
        </p:txBody>
      </p:sp>
    </p:spTree>
    <p:extLst>
      <p:ext uri="{BB962C8B-B14F-4D97-AF65-F5344CB8AC3E}">
        <p14:creationId xmlns:p14="http://schemas.microsoft.com/office/powerpoint/2010/main" val="916116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6.gif"/></Relationships>
</file>

<file path=ppt/slides/_rels/slide21.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CFF81E-F621-DF0E-6DC8-BC052D6A97C4}"/>
              </a:ext>
            </a:extLst>
          </p:cNvPr>
          <p:cNvSpPr>
            <a:spLocks noGrp="1"/>
          </p:cNvSpPr>
          <p:nvPr>
            <p:ph type="ctrTitle"/>
          </p:nvPr>
        </p:nvSpPr>
        <p:spPr>
          <a:xfrm>
            <a:off x="890337" y="640080"/>
            <a:ext cx="4419839" cy="3566160"/>
          </a:xfrm>
        </p:spPr>
        <p:txBody>
          <a:bodyPr vert="horz" lIns="91440" tIns="45720" rIns="91440" bIns="45720" rtlCol="0" anchor="t">
            <a:normAutofit/>
          </a:bodyPr>
          <a:lstStyle/>
          <a:p>
            <a:pPr algn="l"/>
            <a:r>
              <a:rPr lang="en-US" sz="2400" b="1" dirty="0"/>
              <a:t>Evaluation of Interpersonal Synchronization between Individuals based on Video Recording </a:t>
            </a:r>
            <a:br>
              <a:rPr lang="en-US" sz="2400" b="1" dirty="0"/>
            </a:br>
            <a:br>
              <a:rPr lang="en-US" sz="1600" b="1" dirty="0"/>
            </a:br>
            <a:br>
              <a:rPr lang="en-US" sz="1600" b="1" dirty="0"/>
            </a:br>
            <a:br>
              <a:rPr lang="en-US" sz="1600" b="1" dirty="0"/>
            </a:br>
            <a:br>
              <a:rPr lang="en-US" sz="1600" b="1" dirty="0"/>
            </a:br>
            <a:br>
              <a:rPr lang="en-US" sz="1600" b="1" dirty="0"/>
            </a:br>
            <a:br>
              <a:rPr lang="en-US" sz="1600" b="1" dirty="0"/>
            </a:br>
            <a:br>
              <a:rPr lang="en-US" sz="1600" b="1" dirty="0"/>
            </a:br>
            <a:r>
              <a:rPr lang="en-US" sz="1600" b="1" dirty="0"/>
              <a:t>P. 24-1-R-17</a:t>
            </a:r>
            <a:endParaRPr lang="en-US" sz="2400" kern="1200" dirty="0">
              <a:latin typeface="+mj-lt"/>
              <a:ea typeface="+mj-ea"/>
              <a:cs typeface="+mj-cs"/>
            </a:endParaRPr>
          </a:p>
        </p:txBody>
      </p:sp>
      <p:sp>
        <p:nvSpPr>
          <p:cNvPr id="3" name="Subtitle 2">
            <a:extLst>
              <a:ext uri="{FF2B5EF4-FFF2-40B4-BE49-F238E27FC236}">
                <a16:creationId xmlns:a16="http://schemas.microsoft.com/office/drawing/2014/main" id="{43E222CF-1412-D873-529F-C5D82DF41CF5}"/>
              </a:ext>
            </a:extLst>
          </p:cNvPr>
          <p:cNvSpPr>
            <a:spLocks noGrp="1"/>
          </p:cNvSpPr>
          <p:nvPr>
            <p:ph type="subTitle" idx="1"/>
          </p:nvPr>
        </p:nvSpPr>
        <p:spPr>
          <a:xfrm>
            <a:off x="890339" y="4636008"/>
            <a:ext cx="3734014" cy="1572768"/>
          </a:xfrm>
        </p:spPr>
        <p:txBody>
          <a:bodyPr vert="horz" lIns="91440" tIns="45720" rIns="91440" bIns="45720" rtlCol="0">
            <a:normAutofit/>
          </a:bodyPr>
          <a:lstStyle/>
          <a:p>
            <a:pPr algn="l"/>
            <a:r>
              <a:rPr lang="en-US" sz="1300" b="1" dirty="0"/>
              <a:t>Final Project presentation Stage B</a:t>
            </a:r>
          </a:p>
          <a:p>
            <a:pPr algn="l"/>
            <a:r>
              <a:rPr lang="en-US" sz="1300" b="1" dirty="0"/>
              <a:t>Project Advisor: Dr. </a:t>
            </a:r>
            <a:r>
              <a:rPr lang="en-US" sz="1300" b="1" dirty="0" err="1"/>
              <a:t>Anat</a:t>
            </a:r>
            <a:r>
              <a:rPr lang="en-US" sz="1300" b="1" dirty="0"/>
              <a:t> Dahan</a:t>
            </a:r>
          </a:p>
          <a:p>
            <a:pPr algn="l"/>
            <a:endParaRPr lang="en-US" sz="1300" b="1" dirty="0"/>
          </a:p>
          <a:p>
            <a:pPr algn="l"/>
            <a:r>
              <a:rPr lang="en-US" sz="1300" dirty="0"/>
              <a:t>Dana </a:t>
            </a:r>
            <a:r>
              <a:rPr lang="en-US" sz="1300" dirty="0" err="1"/>
              <a:t>Betesh</a:t>
            </a:r>
            <a:r>
              <a:rPr lang="en-US" sz="1300" dirty="0"/>
              <a:t> 315015958</a:t>
            </a:r>
          </a:p>
          <a:p>
            <a:pPr algn="l"/>
            <a:r>
              <a:rPr lang="en-US" sz="1300" dirty="0"/>
              <a:t>Semion Rodman 319636395</a:t>
            </a:r>
          </a:p>
        </p:txBody>
      </p:sp>
      <p:sp>
        <p:nvSpPr>
          <p:cNvPr id="26"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erson and a child drawing&#10;&#10;Description automatically generated">
            <a:extLst>
              <a:ext uri="{FF2B5EF4-FFF2-40B4-BE49-F238E27FC236}">
                <a16:creationId xmlns:a16="http://schemas.microsoft.com/office/drawing/2014/main" id="{C0013AC9-FF6A-FE0E-C685-B3A59592E7DE}"/>
              </a:ext>
            </a:extLst>
          </p:cNvPr>
          <p:cNvPicPr>
            <a:picLocks noChangeAspect="1"/>
          </p:cNvPicPr>
          <p:nvPr/>
        </p:nvPicPr>
        <p:blipFill rotWithShape="1">
          <a:blip r:embed="rId3"/>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6A5E3CC5-86BD-4E26-DFD1-B13ACB08D6A4}"/>
              </a:ext>
            </a:extLst>
          </p:cNvPr>
          <p:cNvSpPr>
            <a:spLocks noGrp="1"/>
          </p:cNvSpPr>
          <p:nvPr>
            <p:ph type="sldNum" sz="quarter" idx="12"/>
          </p:nvPr>
        </p:nvSpPr>
        <p:spPr>
          <a:xfrm>
            <a:off x="10591800" y="6356350"/>
            <a:ext cx="762000" cy="365125"/>
          </a:xfrm>
        </p:spPr>
        <p:txBody>
          <a:bodyPr vert="horz" lIns="91440" tIns="45720" rIns="91440" bIns="45720" rtlCol="0">
            <a:normAutofit/>
          </a:bodyPr>
          <a:lstStyle/>
          <a:p>
            <a:pPr>
              <a:spcAft>
                <a:spcPts val="600"/>
              </a:spcAft>
            </a:pPr>
            <a:fld id="{CE1B468F-AC27-44A3-8000-3905FABB1A17}" type="slidenum">
              <a:rPr lang="en-US">
                <a:solidFill>
                  <a:srgbClr val="FFFFFF"/>
                </a:solidFill>
              </a:rPr>
              <a:pPr>
                <a:spcAft>
                  <a:spcPts val="600"/>
                </a:spcAft>
              </a:pPr>
              <a:t>1</a:t>
            </a:fld>
            <a:endParaRPr lang="en-US">
              <a:solidFill>
                <a:srgbClr val="FFFFFF"/>
              </a:solidFill>
            </a:endParaRPr>
          </a:p>
        </p:txBody>
      </p:sp>
      <p:pic>
        <p:nvPicPr>
          <p:cNvPr id="9" name="Picture 8" descr="A blue and black logo&#10;&#10;Description automatically generated">
            <a:extLst>
              <a:ext uri="{FF2B5EF4-FFF2-40B4-BE49-F238E27FC236}">
                <a16:creationId xmlns:a16="http://schemas.microsoft.com/office/drawing/2014/main" id="{3761B15E-A8F1-B176-C858-3243007F36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8811" y="3841993"/>
            <a:ext cx="1628703" cy="386087"/>
          </a:xfrm>
          <a:prstGeom prst="rect">
            <a:avLst/>
          </a:prstGeom>
        </p:spPr>
      </p:pic>
    </p:spTree>
    <p:extLst>
      <p:ext uri="{BB962C8B-B14F-4D97-AF65-F5344CB8AC3E}">
        <p14:creationId xmlns:p14="http://schemas.microsoft.com/office/powerpoint/2010/main" val="34233911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General algorithm overview</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199" y="1825625"/>
            <a:ext cx="4179309" cy="4351338"/>
          </a:xfrm>
        </p:spPr>
        <p:txBody>
          <a:bodyPr>
            <a:normAutofit fontScale="92500" lnSpcReduction="20000"/>
          </a:bodyPr>
          <a:lstStyle/>
          <a:p>
            <a:r>
              <a:rPr lang="en-US" dirty="0"/>
              <a:t>Finding and extracting key frames from the video</a:t>
            </a:r>
          </a:p>
          <a:p>
            <a:r>
              <a:rPr lang="en-US" dirty="0"/>
              <a:t>Detection of body landmark locations </a:t>
            </a:r>
          </a:p>
          <a:p>
            <a:r>
              <a:rPr lang="en-US" dirty="0"/>
              <a:t>Calculation of vectors from movement keyframes</a:t>
            </a:r>
          </a:p>
          <a:p>
            <a:r>
              <a:rPr lang="en-US" dirty="0"/>
              <a:t>Building vector representations of body movement</a:t>
            </a:r>
          </a:p>
          <a:p>
            <a:r>
              <a:rPr lang="en-US" dirty="0"/>
              <a:t>Measuring IS using several algorithms</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10</a:t>
            </a:fld>
            <a:endParaRPr lang="en-IL"/>
          </a:p>
        </p:txBody>
      </p:sp>
      <p:pic>
        <p:nvPicPr>
          <p:cNvPr id="6" name="Picture 5">
            <a:extLst>
              <a:ext uri="{FF2B5EF4-FFF2-40B4-BE49-F238E27FC236}">
                <a16:creationId xmlns:a16="http://schemas.microsoft.com/office/drawing/2014/main" id="{B77DD56E-3972-A74C-D88D-0E0A6A7860D8}"/>
              </a:ext>
            </a:extLst>
          </p:cNvPr>
          <p:cNvPicPr>
            <a:picLocks noChangeAspect="1"/>
          </p:cNvPicPr>
          <p:nvPr/>
        </p:nvPicPr>
        <p:blipFill>
          <a:blip r:embed="rId3"/>
          <a:stretch>
            <a:fillRect/>
          </a:stretch>
        </p:blipFill>
        <p:spPr>
          <a:xfrm>
            <a:off x="5017509" y="1690688"/>
            <a:ext cx="6945891" cy="4001771"/>
          </a:xfrm>
          <a:prstGeom prst="rect">
            <a:avLst/>
          </a:prstGeom>
        </p:spPr>
      </p:pic>
    </p:spTree>
    <p:extLst>
      <p:ext uri="{BB962C8B-B14F-4D97-AF65-F5344CB8AC3E}">
        <p14:creationId xmlns:p14="http://schemas.microsoft.com/office/powerpoint/2010/main" val="19423826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Video Processing - Keyframes</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6513576" cy="4351338"/>
          </a:xfrm>
        </p:spPr>
        <p:txBody>
          <a:bodyPr>
            <a:normAutofit fontScale="85000" lnSpcReduction="10000"/>
          </a:bodyPr>
          <a:lstStyle/>
          <a:p>
            <a:pPr lvl="1"/>
            <a:r>
              <a:rPr lang="en-US" dirty="0"/>
              <a:t>Keyframes - frames that marks significant changes within a video sequence. </a:t>
            </a:r>
          </a:p>
          <a:p>
            <a:pPr lvl="1"/>
            <a:endParaRPr lang="en-US" dirty="0"/>
          </a:p>
          <a:p>
            <a:pPr lvl="1"/>
            <a:r>
              <a:rPr lang="en-US" dirty="0"/>
              <a:t>Video is processed frame-by-frame using OpenCV library</a:t>
            </a:r>
          </a:p>
          <a:p>
            <a:pPr lvl="1"/>
            <a:endParaRPr lang="en-US" dirty="0"/>
          </a:p>
          <a:p>
            <a:pPr lvl="1"/>
            <a:r>
              <a:rPr lang="en-US" dirty="0"/>
              <a:t>Extracted frames are being compared to detect major changes in the pixel values that are indicative of major changes in the image itself </a:t>
            </a:r>
          </a:p>
          <a:p>
            <a:pPr lvl="1"/>
            <a:endParaRPr lang="en-US" dirty="0"/>
          </a:p>
          <a:p>
            <a:pPr lvl="1"/>
            <a:r>
              <a:rPr lang="en-US" dirty="0"/>
              <a:t>Values are plotted and a user-defined threshold value is applied using a </a:t>
            </a:r>
            <a:r>
              <a:rPr lang="en-US" dirty="0" err="1"/>
              <a:t>PeakUtils</a:t>
            </a:r>
            <a:r>
              <a:rPr lang="en-US" dirty="0"/>
              <a:t> library. </a:t>
            </a:r>
          </a:p>
          <a:p>
            <a:pPr lvl="1"/>
            <a:endParaRPr lang="en-US" dirty="0"/>
          </a:p>
          <a:p>
            <a:pPr lvl="1"/>
            <a:r>
              <a:rPr lang="en-US" dirty="0"/>
              <a:t>Frames that correspond to the threshold-crossing peaks defined as “Key Frames”</a:t>
            </a:r>
          </a:p>
          <a:p>
            <a:pPr marL="457200" lvl="1" indent="0">
              <a:buNone/>
            </a:pPr>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11</a:t>
            </a:fld>
            <a:endParaRPr lang="en-IL"/>
          </a:p>
        </p:txBody>
      </p:sp>
      <p:pic>
        <p:nvPicPr>
          <p:cNvPr id="8" name="Picture 7" descr="A graph of red and blue lines&#10;&#10;Description automatically generated">
            <a:extLst>
              <a:ext uri="{FF2B5EF4-FFF2-40B4-BE49-F238E27FC236}">
                <a16:creationId xmlns:a16="http://schemas.microsoft.com/office/drawing/2014/main" id="{484D3691-A09F-155F-F68C-104D10EBAA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2308" y="1825625"/>
            <a:ext cx="3965256" cy="3022096"/>
          </a:xfrm>
          <a:prstGeom prst="rect">
            <a:avLst/>
          </a:prstGeom>
        </p:spPr>
      </p:pic>
      <p:sp>
        <p:nvSpPr>
          <p:cNvPr id="9" name="TextBox 8">
            <a:extLst>
              <a:ext uri="{FF2B5EF4-FFF2-40B4-BE49-F238E27FC236}">
                <a16:creationId xmlns:a16="http://schemas.microsoft.com/office/drawing/2014/main" id="{B403C5BA-D87F-4383-6BBE-7A90EE40286D}"/>
              </a:ext>
            </a:extLst>
          </p:cNvPr>
          <p:cNvSpPr txBox="1"/>
          <p:nvPr/>
        </p:nvSpPr>
        <p:spPr>
          <a:xfrm>
            <a:off x="8080248" y="4847721"/>
            <a:ext cx="3803904" cy="769441"/>
          </a:xfrm>
          <a:prstGeom prst="rect">
            <a:avLst/>
          </a:prstGeom>
          <a:noFill/>
        </p:spPr>
        <p:txBody>
          <a:bodyPr wrap="square" rtlCol="0">
            <a:spAutoFit/>
          </a:bodyPr>
          <a:lstStyle/>
          <a:p>
            <a:r>
              <a:rPr lang="en-IL" sz="1100" i="1" dirty="0">
                <a:effectLst/>
                <a:latin typeface="Aptos" panose="020B0004020202020204" pitchFamily="34" charset="0"/>
                <a:ea typeface="Aptos" panose="020B0004020202020204" pitchFamily="34" charset="0"/>
                <a:cs typeface="Aptos" panose="020B0004020202020204" pitchFamily="34" charset="0"/>
              </a:rPr>
              <a:t>Example of the data plotted to show the pixel value difference between frames. Marked by ‘x’ mark are the peaks corresponding to the frames being selected for future processing. The threshold value used is 0.35</a:t>
            </a:r>
            <a:endParaRPr lang="en-US" sz="1100" dirty="0"/>
          </a:p>
        </p:txBody>
      </p:sp>
    </p:spTree>
    <p:extLst>
      <p:ext uri="{BB962C8B-B14F-4D97-AF65-F5344CB8AC3E}">
        <p14:creationId xmlns:p14="http://schemas.microsoft.com/office/powerpoint/2010/main" val="418273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Video Processing – “Full frames”</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p:txBody>
          <a:bodyPr>
            <a:normAutofit/>
          </a:bodyPr>
          <a:lstStyle/>
          <a:p>
            <a:r>
              <a:rPr lang="en-US" dirty="0"/>
              <a:t>Additional option introduced for building a set of frames </a:t>
            </a:r>
          </a:p>
          <a:p>
            <a:endParaRPr lang="en-US" dirty="0"/>
          </a:p>
          <a:p>
            <a:r>
              <a:rPr lang="en-US" dirty="0"/>
              <a:t>Frame selection with skips - covers cases where the dynamics of the scene makes the keyframe detection process unreliable </a:t>
            </a:r>
          </a:p>
          <a:p>
            <a:pPr lvl="1"/>
            <a:r>
              <a:rPr lang="en-US" dirty="0"/>
              <a:t>dynamic background</a:t>
            </a:r>
          </a:p>
          <a:p>
            <a:pPr lvl="1"/>
            <a:r>
              <a:rPr lang="en-US" dirty="0"/>
              <a:t>movements that do not translate into discrete segments</a:t>
            </a:r>
          </a:p>
          <a:p>
            <a:pPr lvl="1"/>
            <a:endParaRPr lang="en-US" dirty="0"/>
          </a:p>
          <a:p>
            <a:r>
              <a:rPr lang="en-US" dirty="0"/>
              <a:t>User provides a value that is being used as a counter for skipping frames </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12</a:t>
            </a:fld>
            <a:endParaRPr lang="en-IL"/>
          </a:p>
        </p:txBody>
      </p:sp>
    </p:spTree>
    <p:extLst>
      <p:ext uri="{BB962C8B-B14F-4D97-AF65-F5344CB8AC3E}">
        <p14:creationId xmlns:p14="http://schemas.microsoft.com/office/powerpoint/2010/main" val="14649389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Video Analysis – Landmark detection</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7111566" cy="4124071"/>
          </a:xfrm>
        </p:spPr>
        <p:txBody>
          <a:bodyPr>
            <a:normAutofit fontScale="92500" lnSpcReduction="10000"/>
          </a:bodyPr>
          <a:lstStyle/>
          <a:p>
            <a:r>
              <a:rPr lang="en-US" dirty="0"/>
              <a:t>Frame data is being run through the </a:t>
            </a:r>
            <a:r>
              <a:rPr lang="en-US" dirty="0" err="1"/>
              <a:t>MediaPipe</a:t>
            </a:r>
            <a:r>
              <a:rPr lang="en-US" dirty="0"/>
              <a:t> Landmark Detection task, to holistically detect the landmarks </a:t>
            </a:r>
          </a:p>
          <a:p>
            <a:endParaRPr lang="en-US" dirty="0"/>
          </a:p>
          <a:p>
            <a:r>
              <a:rPr lang="en-US" dirty="0"/>
              <a:t>The task uses a convolutional neural network similar to MobileNetV2 optimized for on-device, real-time applications</a:t>
            </a:r>
          </a:p>
          <a:p>
            <a:endParaRPr lang="en-US" dirty="0"/>
          </a:p>
          <a:p>
            <a:r>
              <a:rPr lang="en-US" dirty="0"/>
              <a:t>A variant of the </a:t>
            </a:r>
            <a:r>
              <a:rPr lang="en-US" dirty="0" err="1"/>
              <a:t>BlazePose</a:t>
            </a:r>
            <a:r>
              <a:rPr lang="en-US" dirty="0"/>
              <a:t> model uses a human shape modeling pipeline, to estimate the full 3D body pose of an individuals in images </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13</a:t>
            </a:fld>
            <a:endParaRPr lang="en-IL"/>
          </a:p>
        </p:txBody>
      </p:sp>
      <p:pic>
        <p:nvPicPr>
          <p:cNvPr id="6" name="image21.jpg">
            <a:extLst>
              <a:ext uri="{FF2B5EF4-FFF2-40B4-BE49-F238E27FC236}">
                <a16:creationId xmlns:a16="http://schemas.microsoft.com/office/drawing/2014/main" id="{C32EF746-37B5-A12C-3EE7-6620FABE0A95}"/>
              </a:ext>
            </a:extLst>
          </p:cNvPr>
          <p:cNvPicPr/>
          <p:nvPr/>
        </p:nvPicPr>
        <p:blipFill>
          <a:blip r:embed="rId3"/>
          <a:srcRect/>
          <a:stretch>
            <a:fillRect/>
          </a:stretch>
        </p:blipFill>
        <p:spPr>
          <a:xfrm>
            <a:off x="8180832" y="1773682"/>
            <a:ext cx="3475037" cy="1957070"/>
          </a:xfrm>
          <a:prstGeom prst="rect">
            <a:avLst/>
          </a:prstGeom>
          <a:ln/>
        </p:spPr>
      </p:pic>
      <p:pic>
        <p:nvPicPr>
          <p:cNvPr id="7" name="image25.png">
            <a:extLst>
              <a:ext uri="{FF2B5EF4-FFF2-40B4-BE49-F238E27FC236}">
                <a16:creationId xmlns:a16="http://schemas.microsoft.com/office/drawing/2014/main" id="{BF769A48-4873-C0B2-5893-4ED9C72B57E9}"/>
              </a:ext>
            </a:extLst>
          </p:cNvPr>
          <p:cNvPicPr/>
          <p:nvPr/>
        </p:nvPicPr>
        <p:blipFill>
          <a:blip r:embed="rId4" cstate="screen">
            <a:extLst>
              <a:ext uri="{28A0092B-C50C-407E-A947-70E740481C1C}">
                <a14:useLocalDpi xmlns:a14="http://schemas.microsoft.com/office/drawing/2010/main"/>
              </a:ext>
            </a:extLst>
          </a:blip>
          <a:srcRect/>
          <a:stretch>
            <a:fillRect/>
          </a:stretch>
        </p:blipFill>
        <p:spPr>
          <a:xfrm>
            <a:off x="8180832" y="3865689"/>
            <a:ext cx="3475037" cy="1957070"/>
          </a:xfrm>
          <a:prstGeom prst="rect">
            <a:avLst/>
          </a:prstGeom>
          <a:ln/>
        </p:spPr>
      </p:pic>
      <p:sp>
        <p:nvSpPr>
          <p:cNvPr id="8" name="TextBox 7">
            <a:extLst>
              <a:ext uri="{FF2B5EF4-FFF2-40B4-BE49-F238E27FC236}">
                <a16:creationId xmlns:a16="http://schemas.microsoft.com/office/drawing/2014/main" id="{2311FB08-4DA4-AF19-94EC-B2F1F84AE0F3}"/>
              </a:ext>
            </a:extLst>
          </p:cNvPr>
          <p:cNvSpPr txBox="1"/>
          <p:nvPr/>
        </p:nvSpPr>
        <p:spPr>
          <a:xfrm>
            <a:off x="7949766" y="5930088"/>
            <a:ext cx="4000903" cy="461665"/>
          </a:xfrm>
          <a:prstGeom prst="rect">
            <a:avLst/>
          </a:prstGeom>
          <a:noFill/>
        </p:spPr>
        <p:txBody>
          <a:bodyPr wrap="none" rtlCol="0">
            <a:spAutoFit/>
          </a:bodyPr>
          <a:lstStyle/>
          <a:p>
            <a:r>
              <a:rPr lang="en-IL" sz="1200" i="1" dirty="0">
                <a:effectLst/>
                <a:latin typeface="Aptos" panose="020B0004020202020204" pitchFamily="34" charset="0"/>
                <a:ea typeface="Aptos" panose="020B0004020202020204" pitchFamily="34" charset="0"/>
                <a:cs typeface="Aptos" panose="020B0004020202020204" pitchFamily="34" charset="0"/>
              </a:rPr>
              <a:t>Frame with detection results of both targets overlaid on it</a:t>
            </a:r>
            <a:endParaRPr lang="en-US" sz="1200" i="1" dirty="0">
              <a:effectLst/>
              <a:latin typeface="Aptos" panose="020B0004020202020204" pitchFamily="34" charset="0"/>
              <a:ea typeface="Aptos" panose="020B0004020202020204" pitchFamily="34" charset="0"/>
              <a:cs typeface="Aptos" panose="020B0004020202020204" pitchFamily="34" charset="0"/>
            </a:endParaRPr>
          </a:p>
          <a:p>
            <a:r>
              <a:rPr lang="en-US" sz="1200" i="1" dirty="0">
                <a:latin typeface="Aptos" panose="020B0004020202020204" pitchFamily="34" charset="0"/>
              </a:rPr>
              <a:t>(The pretty lines? We added them! Usually it’s just coords)</a:t>
            </a:r>
            <a:endParaRPr lang="en-US" sz="1200" dirty="0"/>
          </a:p>
        </p:txBody>
      </p:sp>
    </p:spTree>
    <p:extLst>
      <p:ext uri="{BB962C8B-B14F-4D97-AF65-F5344CB8AC3E}">
        <p14:creationId xmlns:p14="http://schemas.microsoft.com/office/powerpoint/2010/main" val="1671477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Video Analysis – Data/Target classification</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p:txBody>
          <a:bodyPr>
            <a:normAutofit fontScale="92500" lnSpcReduction="20000"/>
          </a:bodyPr>
          <a:lstStyle/>
          <a:p>
            <a:r>
              <a:rPr lang="en-US" dirty="0"/>
              <a:t>For each frame, the system records a dataset of 33 detection points found</a:t>
            </a:r>
          </a:p>
          <a:p>
            <a:endParaRPr lang="en-US" dirty="0"/>
          </a:p>
          <a:p>
            <a:r>
              <a:rPr lang="en-US" dirty="0"/>
              <a:t>The system is tasked with locating which target the data is related to</a:t>
            </a:r>
          </a:p>
          <a:p>
            <a:endParaRPr lang="en-US" dirty="0"/>
          </a:p>
          <a:p>
            <a:r>
              <a:rPr lang="en-US" dirty="0"/>
              <a:t>Target center calculation – by finding the center between the subjects’ shoulder points</a:t>
            </a:r>
          </a:p>
          <a:p>
            <a:endParaRPr lang="en-US" dirty="0"/>
          </a:p>
          <a:p>
            <a:r>
              <a:rPr lang="en-US" dirty="0"/>
              <a:t>Comparing the Euclidean distance between the previous and a new, calculated center, and assigning the datasets to the Targets accordingly </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14</a:t>
            </a:fld>
            <a:endParaRPr lang="en-IL"/>
          </a:p>
        </p:txBody>
      </p:sp>
    </p:spTree>
    <p:extLst>
      <p:ext uri="{BB962C8B-B14F-4D97-AF65-F5344CB8AC3E}">
        <p14:creationId xmlns:p14="http://schemas.microsoft.com/office/powerpoint/2010/main" val="2410827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Calculation of Movement Vectors</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8029074" cy="4351338"/>
          </a:xfrm>
        </p:spPr>
        <p:txBody>
          <a:bodyPr>
            <a:normAutofit fontScale="70000" lnSpcReduction="20000"/>
          </a:bodyPr>
          <a:lstStyle/>
          <a:p>
            <a:r>
              <a:rPr lang="en-US" dirty="0"/>
              <a:t>The limb is defined using landmarks that represent the start and the end point of each limb</a:t>
            </a:r>
          </a:p>
          <a:p>
            <a:pPr marL="0" indent="0">
              <a:buNone/>
            </a:pPr>
            <a:endParaRPr lang="en-US" dirty="0"/>
          </a:p>
          <a:p>
            <a:r>
              <a:rPr lang="en-US" dirty="0"/>
              <a:t>The average of the coordinates of the two landmarks represents the midpoint of the limb</a:t>
            </a:r>
          </a:p>
          <a:p>
            <a:endParaRPr lang="en-US" dirty="0"/>
          </a:p>
          <a:p>
            <a:r>
              <a:rPr lang="en-US" dirty="0"/>
              <a:t>Limb movement vectors are determined by calculating the difference between the midpoints of the end frame and the start frame.</a:t>
            </a:r>
          </a:p>
          <a:p>
            <a:endParaRPr lang="en-US" dirty="0"/>
          </a:p>
          <a:p>
            <a:r>
              <a:rPr lang="en-US" dirty="0"/>
              <a:t>Represents the motion of the limb from the start to the end of the frame</a:t>
            </a:r>
          </a:p>
          <a:p>
            <a:endParaRPr lang="en-US" dirty="0"/>
          </a:p>
          <a:p>
            <a:r>
              <a:rPr lang="en-US" dirty="0"/>
              <a:t>Still operating in the original image coordinates</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15</a:t>
            </a:fld>
            <a:endParaRPr lang="en-IL"/>
          </a:p>
        </p:txBody>
      </p:sp>
      <p:pic>
        <p:nvPicPr>
          <p:cNvPr id="7" name="Picture 6">
            <a:extLst>
              <a:ext uri="{FF2B5EF4-FFF2-40B4-BE49-F238E27FC236}">
                <a16:creationId xmlns:a16="http://schemas.microsoft.com/office/drawing/2014/main" id="{5982C50D-778C-A5D6-3231-B63FA34A719E}"/>
              </a:ext>
            </a:extLst>
          </p:cNvPr>
          <p:cNvPicPr>
            <a:picLocks noChangeAspect="1"/>
          </p:cNvPicPr>
          <p:nvPr/>
        </p:nvPicPr>
        <p:blipFill>
          <a:blip r:embed="rId3"/>
          <a:stretch>
            <a:fillRect/>
          </a:stretch>
        </p:blipFill>
        <p:spPr>
          <a:xfrm>
            <a:off x="8867274" y="2644860"/>
            <a:ext cx="3113858" cy="820236"/>
          </a:xfrm>
          <a:prstGeom prst="rect">
            <a:avLst/>
          </a:prstGeom>
        </p:spPr>
      </p:pic>
      <p:pic>
        <p:nvPicPr>
          <p:cNvPr id="8" name="Picture 7">
            <a:extLst>
              <a:ext uri="{FF2B5EF4-FFF2-40B4-BE49-F238E27FC236}">
                <a16:creationId xmlns:a16="http://schemas.microsoft.com/office/drawing/2014/main" id="{879760AD-9BB1-4D9B-8CB8-28055B4C7722}"/>
              </a:ext>
            </a:extLst>
          </p:cNvPr>
          <p:cNvPicPr>
            <a:picLocks noChangeAspect="1"/>
          </p:cNvPicPr>
          <p:nvPr/>
        </p:nvPicPr>
        <p:blipFill>
          <a:blip r:embed="rId4"/>
          <a:stretch>
            <a:fillRect/>
          </a:stretch>
        </p:blipFill>
        <p:spPr>
          <a:xfrm>
            <a:off x="9140834" y="4128435"/>
            <a:ext cx="2566737" cy="590136"/>
          </a:xfrm>
          <a:prstGeom prst="rect">
            <a:avLst/>
          </a:prstGeom>
        </p:spPr>
      </p:pic>
      <p:sp>
        <p:nvSpPr>
          <p:cNvPr id="9" name="TextBox 8">
            <a:extLst>
              <a:ext uri="{FF2B5EF4-FFF2-40B4-BE49-F238E27FC236}">
                <a16:creationId xmlns:a16="http://schemas.microsoft.com/office/drawing/2014/main" id="{6C9A8116-7151-0B2F-2E1A-D3CDFD5DB815}"/>
              </a:ext>
            </a:extLst>
          </p:cNvPr>
          <p:cNvSpPr txBox="1"/>
          <p:nvPr/>
        </p:nvSpPr>
        <p:spPr>
          <a:xfrm>
            <a:off x="9121628" y="3647257"/>
            <a:ext cx="2585944" cy="600164"/>
          </a:xfrm>
          <a:prstGeom prst="rect">
            <a:avLst/>
          </a:prstGeom>
          <a:noFill/>
        </p:spPr>
        <p:txBody>
          <a:bodyPr wrap="square" rtlCol="0">
            <a:spAutoFit/>
          </a:bodyPr>
          <a:lstStyle/>
          <a:p>
            <a:r>
              <a:rPr lang="en-US" sz="1100" i="1" dirty="0"/>
              <a:t>For a limb midpoint in the start frame (M start) and in the end frame (M end) the movement vector V limb is given by</a:t>
            </a:r>
          </a:p>
        </p:txBody>
      </p:sp>
      <p:sp>
        <p:nvSpPr>
          <p:cNvPr id="11" name="TextBox 10">
            <a:extLst>
              <a:ext uri="{FF2B5EF4-FFF2-40B4-BE49-F238E27FC236}">
                <a16:creationId xmlns:a16="http://schemas.microsoft.com/office/drawing/2014/main" id="{FA80D86E-2AF9-26D3-96C0-1C1CA5B1FFB3}"/>
              </a:ext>
            </a:extLst>
          </p:cNvPr>
          <p:cNvSpPr txBox="1"/>
          <p:nvPr/>
        </p:nvSpPr>
        <p:spPr>
          <a:xfrm>
            <a:off x="9121627" y="2098717"/>
            <a:ext cx="2694228" cy="600164"/>
          </a:xfrm>
          <a:prstGeom prst="rect">
            <a:avLst/>
          </a:prstGeom>
          <a:noFill/>
        </p:spPr>
        <p:txBody>
          <a:bodyPr wrap="square" rtlCol="0">
            <a:spAutoFit/>
          </a:bodyPr>
          <a:lstStyle/>
          <a:p>
            <a:r>
              <a:rPr lang="en-US" sz="1100" i="1" dirty="0"/>
              <a:t>For a pair of landmarks (lm1,lm2) with coordinates (x1,y1,z1 ) and (x2,y2,z2 )  the limb midpoint M is calculated as</a:t>
            </a:r>
          </a:p>
        </p:txBody>
      </p:sp>
    </p:spTree>
    <p:extLst>
      <p:ext uri="{BB962C8B-B14F-4D97-AF65-F5344CB8AC3E}">
        <p14:creationId xmlns:p14="http://schemas.microsoft.com/office/powerpoint/2010/main" val="3039465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New Basis Vector Calculation and Motion Vector Transformation</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7343274" cy="4351338"/>
          </a:xfrm>
        </p:spPr>
        <p:txBody>
          <a:bodyPr>
            <a:normAutofit/>
          </a:bodyPr>
          <a:lstStyle/>
          <a:p>
            <a:r>
              <a:rPr lang="en-US" dirty="0"/>
              <a:t>We are interested in the motion of the detection Target itself and as such we update the coordinate system to match our needs for the future analysis</a:t>
            </a:r>
          </a:p>
          <a:p>
            <a:endParaRPr lang="en-US" dirty="0"/>
          </a:p>
          <a:p>
            <a:r>
              <a:rPr lang="en-US" dirty="0"/>
              <a:t>Transformation of the coordinate system from image-based coordinates to a target-based coordinates</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16</a:t>
            </a:fld>
            <a:endParaRPr lang="en-IL"/>
          </a:p>
        </p:txBody>
      </p:sp>
      <p:pic>
        <p:nvPicPr>
          <p:cNvPr id="6" name="image19.png" descr="A silhouettes of two people&#10;&#10;Description automatically generated">
            <a:extLst>
              <a:ext uri="{FF2B5EF4-FFF2-40B4-BE49-F238E27FC236}">
                <a16:creationId xmlns:a16="http://schemas.microsoft.com/office/drawing/2014/main" id="{778096B0-B786-9D41-8D4E-0693951B28DA}"/>
              </a:ext>
            </a:extLst>
          </p:cNvPr>
          <p:cNvPicPr/>
          <p:nvPr/>
        </p:nvPicPr>
        <p:blipFill>
          <a:blip r:embed="rId3" cstate="screen">
            <a:extLst>
              <a:ext uri="{28A0092B-C50C-407E-A947-70E740481C1C}">
                <a14:useLocalDpi xmlns:a14="http://schemas.microsoft.com/office/drawing/2010/main"/>
              </a:ext>
            </a:extLst>
          </a:blip>
          <a:srcRect/>
          <a:stretch>
            <a:fillRect/>
          </a:stretch>
        </p:blipFill>
        <p:spPr>
          <a:xfrm>
            <a:off x="8373978" y="1545578"/>
            <a:ext cx="3575719" cy="2933407"/>
          </a:xfrm>
          <a:prstGeom prst="rect">
            <a:avLst/>
          </a:prstGeom>
          <a:ln/>
        </p:spPr>
      </p:pic>
      <p:sp>
        <p:nvSpPr>
          <p:cNvPr id="7" name="TextBox 6">
            <a:extLst>
              <a:ext uri="{FF2B5EF4-FFF2-40B4-BE49-F238E27FC236}">
                <a16:creationId xmlns:a16="http://schemas.microsoft.com/office/drawing/2014/main" id="{89CFA6FB-1744-1539-D0CC-DA8C5466C054}"/>
              </a:ext>
            </a:extLst>
          </p:cNvPr>
          <p:cNvSpPr txBox="1"/>
          <p:nvPr/>
        </p:nvSpPr>
        <p:spPr>
          <a:xfrm>
            <a:off x="8532729" y="4666091"/>
            <a:ext cx="3416968" cy="523220"/>
          </a:xfrm>
          <a:prstGeom prst="rect">
            <a:avLst/>
          </a:prstGeom>
          <a:noFill/>
        </p:spPr>
        <p:txBody>
          <a:bodyPr wrap="square" rtlCol="0">
            <a:spAutoFit/>
          </a:bodyPr>
          <a:lstStyle/>
          <a:p>
            <a:r>
              <a:rPr lang="en-US" sz="1400" i="1" dirty="0">
                <a:solidFill>
                  <a:srgbClr val="000000"/>
                </a:solidFill>
                <a:latin typeface="Aptos" panose="020B0004020202020204" pitchFamily="34" charset="0"/>
                <a:ea typeface="Aptos" panose="020B0004020202020204" pitchFamily="34" charset="0"/>
                <a:cs typeface="Aptos" panose="020B0004020202020204" pitchFamily="34" charset="0"/>
              </a:rPr>
              <a:t>R</a:t>
            </a:r>
            <a:r>
              <a:rPr lang="en-IL" sz="1400" i="1" dirty="0">
                <a:solidFill>
                  <a:srgbClr val="000000"/>
                </a:solidFill>
                <a:effectLst/>
                <a:latin typeface="Aptos" panose="020B0004020202020204" pitchFamily="34" charset="0"/>
                <a:ea typeface="Aptos" panose="020B0004020202020204" pitchFamily="34" charset="0"/>
                <a:cs typeface="Aptos" panose="020B0004020202020204" pitchFamily="34" charset="0"/>
              </a:rPr>
              <a:t>epresentation of new Target-relative coordinates system</a:t>
            </a:r>
            <a:endParaRPr lang="en-US" sz="1400" dirty="0"/>
          </a:p>
        </p:txBody>
      </p:sp>
    </p:spTree>
    <p:extLst>
      <p:ext uri="{BB962C8B-B14F-4D97-AF65-F5344CB8AC3E}">
        <p14:creationId xmlns:p14="http://schemas.microsoft.com/office/powerpoint/2010/main" val="4584540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New Basis Vector Calculation and Motion Vector Transformation</a:t>
            </a:r>
            <a:endParaRPr lang="en-IL" b="1"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17</a:t>
            </a:fld>
            <a:endParaRPr lang="en-IL"/>
          </a:p>
        </p:txBody>
      </p:sp>
      <p:pic>
        <p:nvPicPr>
          <p:cNvPr id="9" name="Picture 8">
            <a:extLst>
              <a:ext uri="{FF2B5EF4-FFF2-40B4-BE49-F238E27FC236}">
                <a16:creationId xmlns:a16="http://schemas.microsoft.com/office/drawing/2014/main" id="{DB765A65-FA86-631F-309C-EEBE2C6B6908}"/>
              </a:ext>
            </a:extLst>
          </p:cNvPr>
          <p:cNvPicPr>
            <a:picLocks noChangeAspect="1"/>
          </p:cNvPicPr>
          <p:nvPr/>
        </p:nvPicPr>
        <p:blipFill>
          <a:blip r:embed="rId3">
            <a:alphaModFix/>
          </a:blip>
          <a:stretch>
            <a:fillRect/>
          </a:stretch>
        </p:blipFill>
        <p:spPr>
          <a:xfrm>
            <a:off x="956824" y="1842376"/>
            <a:ext cx="4963406" cy="2806533"/>
          </a:xfrm>
          <a:prstGeom prst="rect">
            <a:avLst/>
          </a:prstGeom>
        </p:spPr>
      </p:pic>
      <p:sp>
        <p:nvSpPr>
          <p:cNvPr id="10" name="TextBox 9">
            <a:extLst>
              <a:ext uri="{FF2B5EF4-FFF2-40B4-BE49-F238E27FC236}">
                <a16:creationId xmlns:a16="http://schemas.microsoft.com/office/drawing/2014/main" id="{18833733-B2A9-81A9-DBB6-B9A149659664}"/>
              </a:ext>
            </a:extLst>
          </p:cNvPr>
          <p:cNvSpPr txBox="1"/>
          <p:nvPr/>
        </p:nvSpPr>
        <p:spPr>
          <a:xfrm>
            <a:off x="838199" y="4872789"/>
            <a:ext cx="5388965" cy="369332"/>
          </a:xfrm>
          <a:prstGeom prst="rect">
            <a:avLst/>
          </a:prstGeom>
          <a:noFill/>
        </p:spPr>
        <p:txBody>
          <a:bodyPr wrap="square" rtlCol="0">
            <a:spAutoFit/>
          </a:bodyPr>
          <a:lstStyle/>
          <a:p>
            <a:r>
              <a:rPr lang="en-US" i="1" dirty="0">
                <a:solidFill>
                  <a:srgbClr val="000000"/>
                </a:solidFill>
                <a:latin typeface="Aptos" panose="020B0004020202020204" pitchFamily="34" charset="0"/>
                <a:ea typeface="Aptos" panose="020B0004020202020204" pitchFamily="34" charset="0"/>
                <a:cs typeface="Aptos" panose="020B0004020202020204" pitchFamily="34" charset="0"/>
              </a:rPr>
              <a:t>Movement in the image-based coordinates</a:t>
            </a:r>
            <a:endParaRPr lang="en-US" dirty="0"/>
          </a:p>
        </p:txBody>
      </p:sp>
      <p:pic>
        <p:nvPicPr>
          <p:cNvPr id="11" name="Picture 10">
            <a:extLst>
              <a:ext uri="{FF2B5EF4-FFF2-40B4-BE49-F238E27FC236}">
                <a16:creationId xmlns:a16="http://schemas.microsoft.com/office/drawing/2014/main" id="{B9CAABC7-C8EA-E230-0504-DA7294028070}"/>
              </a:ext>
            </a:extLst>
          </p:cNvPr>
          <p:cNvPicPr>
            <a:picLocks noChangeAspect="1"/>
          </p:cNvPicPr>
          <p:nvPr/>
        </p:nvPicPr>
        <p:blipFill>
          <a:blip r:embed="rId4"/>
          <a:stretch>
            <a:fillRect/>
          </a:stretch>
        </p:blipFill>
        <p:spPr>
          <a:xfrm>
            <a:off x="6390394" y="1838592"/>
            <a:ext cx="4963406" cy="2814103"/>
          </a:xfrm>
          <a:prstGeom prst="rect">
            <a:avLst/>
          </a:prstGeom>
        </p:spPr>
      </p:pic>
      <p:sp>
        <p:nvSpPr>
          <p:cNvPr id="12" name="TextBox 11">
            <a:extLst>
              <a:ext uri="{FF2B5EF4-FFF2-40B4-BE49-F238E27FC236}">
                <a16:creationId xmlns:a16="http://schemas.microsoft.com/office/drawing/2014/main" id="{A05DAEED-C5D9-207A-2B3D-FF97D2AD8241}"/>
              </a:ext>
            </a:extLst>
          </p:cNvPr>
          <p:cNvSpPr txBox="1"/>
          <p:nvPr/>
        </p:nvSpPr>
        <p:spPr>
          <a:xfrm>
            <a:off x="6390394" y="4872789"/>
            <a:ext cx="5388965" cy="646331"/>
          </a:xfrm>
          <a:prstGeom prst="rect">
            <a:avLst/>
          </a:prstGeom>
          <a:noFill/>
        </p:spPr>
        <p:txBody>
          <a:bodyPr wrap="square" rtlCol="0">
            <a:spAutoFit/>
          </a:bodyPr>
          <a:lstStyle/>
          <a:p>
            <a:r>
              <a:rPr lang="en-US" i="1" dirty="0">
                <a:solidFill>
                  <a:srgbClr val="000000"/>
                </a:solidFill>
                <a:latin typeface="Aptos" panose="020B0004020202020204" pitchFamily="34" charset="0"/>
                <a:ea typeface="Aptos" panose="020B0004020202020204" pitchFamily="34" charset="0"/>
                <a:cs typeface="Aptos" panose="020B0004020202020204" pitchFamily="34" charset="0"/>
              </a:rPr>
              <a:t>Movement in the Target-based coordinates, notice the difference in leg movements</a:t>
            </a:r>
            <a:endParaRPr lang="en-US" dirty="0"/>
          </a:p>
        </p:txBody>
      </p:sp>
    </p:spTree>
    <p:extLst>
      <p:ext uri="{BB962C8B-B14F-4D97-AF65-F5344CB8AC3E}">
        <p14:creationId xmlns:p14="http://schemas.microsoft.com/office/powerpoint/2010/main" val="7146261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Interpersonal Synchrony Analysis</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5765800" cy="4351338"/>
          </a:xfrm>
        </p:spPr>
        <p:txBody>
          <a:bodyPr>
            <a:normAutofit fontScale="85000" lnSpcReduction="10000"/>
          </a:bodyPr>
          <a:lstStyle/>
          <a:p>
            <a:r>
              <a:rPr lang="en-US" dirty="0"/>
              <a:t>Methods implemented as part of our project:</a:t>
            </a:r>
            <a:endParaRPr lang="he-IL" dirty="0"/>
          </a:p>
          <a:p>
            <a:endParaRPr lang="en-US" sz="1200" dirty="0"/>
          </a:p>
          <a:p>
            <a:pPr lvl="1"/>
            <a:r>
              <a:rPr lang="en-US" b="1" dirty="0"/>
              <a:t>Basic Similarity Analysis </a:t>
            </a:r>
            <a:r>
              <a:rPr lang="en-US" dirty="0"/>
              <a:t>– vector matching</a:t>
            </a:r>
          </a:p>
          <a:p>
            <a:pPr lvl="1"/>
            <a:r>
              <a:rPr lang="en-US" b="1" dirty="0"/>
              <a:t>Time-Lagged-Cross-Correlation</a:t>
            </a:r>
            <a:r>
              <a:rPr lang="en-US" dirty="0"/>
              <a:t> (TLCC)</a:t>
            </a:r>
          </a:p>
          <a:p>
            <a:pPr lvl="1"/>
            <a:r>
              <a:rPr lang="en-US" b="1" dirty="0"/>
              <a:t>Dynamic Time Warping </a:t>
            </a:r>
            <a:r>
              <a:rPr lang="en-US" dirty="0"/>
              <a:t>(DTW)</a:t>
            </a:r>
          </a:p>
          <a:p>
            <a:pPr lvl="1"/>
            <a:r>
              <a:rPr lang="en-US" b="1" dirty="0"/>
              <a:t>Smith-Waterman</a:t>
            </a:r>
            <a:r>
              <a:rPr lang="en-US" dirty="0"/>
              <a:t> local sequence alignment</a:t>
            </a:r>
          </a:p>
          <a:p>
            <a:endParaRPr lang="en-US" b="1" dirty="0"/>
          </a:p>
          <a:p>
            <a:r>
              <a:rPr lang="en-US" dirty="0"/>
              <a:t>No unified set of analysis parameters that perfectly suits all the videos</a:t>
            </a:r>
          </a:p>
          <a:p>
            <a:r>
              <a:rPr lang="en-US" dirty="0"/>
              <a:t>User can select tools and parameters that produce the best result for given data</a:t>
            </a:r>
            <a:endParaRPr lang="en-US" b="1"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18</a:t>
            </a:fld>
            <a:endParaRPr lang="en-IL" dirty="0"/>
          </a:p>
        </p:txBody>
      </p:sp>
      <p:pic>
        <p:nvPicPr>
          <p:cNvPr id="5" name="Picture 4">
            <a:extLst>
              <a:ext uri="{FF2B5EF4-FFF2-40B4-BE49-F238E27FC236}">
                <a16:creationId xmlns:a16="http://schemas.microsoft.com/office/drawing/2014/main" id="{07BDE054-E68F-6EC7-B4DB-F373C4328D06}"/>
              </a:ext>
            </a:extLst>
          </p:cNvPr>
          <p:cNvPicPr>
            <a:picLocks noChangeAspect="1"/>
          </p:cNvPicPr>
          <p:nvPr/>
        </p:nvPicPr>
        <p:blipFill>
          <a:blip r:embed="rId2"/>
          <a:stretch>
            <a:fillRect/>
          </a:stretch>
        </p:blipFill>
        <p:spPr>
          <a:xfrm>
            <a:off x="6688317" y="1470025"/>
            <a:ext cx="4665483" cy="4565746"/>
          </a:xfrm>
          <a:prstGeom prst="rect">
            <a:avLst/>
          </a:prstGeom>
        </p:spPr>
      </p:pic>
      <p:sp>
        <p:nvSpPr>
          <p:cNvPr id="6" name="TextBox 5">
            <a:extLst>
              <a:ext uri="{FF2B5EF4-FFF2-40B4-BE49-F238E27FC236}">
                <a16:creationId xmlns:a16="http://schemas.microsoft.com/office/drawing/2014/main" id="{6C0574C4-21C2-F711-F8C9-E4B56312ED52}"/>
              </a:ext>
            </a:extLst>
          </p:cNvPr>
          <p:cNvSpPr txBox="1"/>
          <p:nvPr/>
        </p:nvSpPr>
        <p:spPr>
          <a:xfrm>
            <a:off x="6096000" y="6050997"/>
            <a:ext cx="4940300" cy="267253"/>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Analysis menu with the user options present – a lot of options!</a:t>
            </a:r>
            <a:endParaRPr lang="en-US" sz="1100" dirty="0">
              <a:effectLst/>
              <a:latin typeface="Aptos" panose="020B0004020202020204" pitchFamily="34" charset="0"/>
              <a:ea typeface="Aptos" panose="020B0004020202020204" pitchFamily="34" charset="0"/>
              <a:cs typeface="Aptos" panose="020B0004020202020204" pitchFamily="34" charset="0"/>
            </a:endParaRPr>
          </a:p>
        </p:txBody>
      </p:sp>
    </p:spTree>
    <p:extLst>
      <p:ext uri="{BB962C8B-B14F-4D97-AF65-F5344CB8AC3E}">
        <p14:creationId xmlns:p14="http://schemas.microsoft.com/office/powerpoint/2010/main" val="4172668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pPr marL="0" indent="0">
              <a:buNone/>
            </a:pPr>
            <a:r>
              <a:rPr lang="en-US" b="1" dirty="0"/>
              <a:t>Basic Similarity Analysis</a:t>
            </a:r>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6218110" cy="4351338"/>
          </a:xfrm>
        </p:spPr>
        <p:txBody>
          <a:bodyPr>
            <a:normAutofit fontScale="92500" lnSpcReduction="20000"/>
          </a:bodyPr>
          <a:lstStyle/>
          <a:p>
            <a:r>
              <a:rPr lang="en-US" dirty="0"/>
              <a:t>Compares individual segments of movement data between two subjects </a:t>
            </a:r>
          </a:p>
          <a:p>
            <a:endParaRPr lang="en-US" dirty="0"/>
          </a:p>
          <a:p>
            <a:r>
              <a:rPr lang="en-US" dirty="0"/>
              <a:t>Identifies timeframes where their movements are most similar</a:t>
            </a:r>
          </a:p>
          <a:p>
            <a:endParaRPr lang="en-US" dirty="0"/>
          </a:p>
          <a:p>
            <a:r>
              <a:rPr lang="en-US" dirty="0"/>
              <a:t>Cosine or Euclidean distance to measure the similarity</a:t>
            </a:r>
          </a:p>
          <a:p>
            <a:endParaRPr lang="en-US" dirty="0"/>
          </a:p>
          <a:p>
            <a:r>
              <a:rPr lang="en-US" dirty="0"/>
              <a:t>Match - if the similarity is within a user-defined threshold</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19</a:t>
            </a:fld>
            <a:endParaRPr lang="en-IL"/>
          </a:p>
        </p:txBody>
      </p:sp>
      <p:pic>
        <p:nvPicPr>
          <p:cNvPr id="8" name="image20.png">
            <a:extLst>
              <a:ext uri="{FF2B5EF4-FFF2-40B4-BE49-F238E27FC236}">
                <a16:creationId xmlns:a16="http://schemas.microsoft.com/office/drawing/2014/main" id="{5509D7C2-5F98-9A4E-FDDB-FF7A91EC037E}"/>
              </a:ext>
            </a:extLst>
          </p:cNvPr>
          <p:cNvPicPr/>
          <p:nvPr/>
        </p:nvPicPr>
        <p:blipFill>
          <a:blip r:embed="rId2"/>
          <a:srcRect l="5125"/>
          <a:stretch>
            <a:fillRect/>
          </a:stretch>
        </p:blipFill>
        <p:spPr>
          <a:xfrm>
            <a:off x="7056310" y="1485424"/>
            <a:ext cx="5135690" cy="3319780"/>
          </a:xfrm>
          <a:prstGeom prst="rect">
            <a:avLst/>
          </a:prstGeom>
          <a:ln/>
        </p:spPr>
      </p:pic>
      <p:sp>
        <p:nvSpPr>
          <p:cNvPr id="9" name="TextBox 8">
            <a:extLst>
              <a:ext uri="{FF2B5EF4-FFF2-40B4-BE49-F238E27FC236}">
                <a16:creationId xmlns:a16="http://schemas.microsoft.com/office/drawing/2014/main" id="{B61376C4-052F-7264-DD7F-8B0D5374D6E5}"/>
              </a:ext>
            </a:extLst>
          </p:cNvPr>
          <p:cNvSpPr txBox="1"/>
          <p:nvPr/>
        </p:nvSpPr>
        <p:spPr>
          <a:xfrm>
            <a:off x="7120318" y="4636480"/>
            <a:ext cx="3416968" cy="629531"/>
          </a:xfrm>
          <a:prstGeom prst="rect">
            <a:avLst/>
          </a:prstGeom>
          <a:noFill/>
        </p:spPr>
        <p:txBody>
          <a:bodyPr wrap="square" rtlCol="0">
            <a:spAutoFit/>
          </a:bodyPr>
          <a:lstStyle/>
          <a:p>
            <a:pPr marL="457200">
              <a:lnSpc>
                <a:spcPct val="107000"/>
              </a:lnSpc>
              <a:spcAft>
                <a:spcPts val="800"/>
              </a:spcAft>
            </a:pPr>
            <a:r>
              <a:rPr lang="en-IL"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example of the Basic Similarity Analysis plot done for right arm, Euclidean distance with threshold of 0.02</a:t>
            </a:r>
            <a:endParaRPr lang="en-US" sz="1100" dirty="0">
              <a:effectLst/>
              <a:latin typeface="Aptos" panose="020B0004020202020204" pitchFamily="34" charset="0"/>
              <a:ea typeface="Aptos" panose="020B0004020202020204" pitchFamily="34" charset="0"/>
              <a:cs typeface="Aptos" panose="020B0004020202020204" pitchFamily="34" charset="0"/>
            </a:endParaRPr>
          </a:p>
        </p:txBody>
      </p:sp>
    </p:spTree>
    <p:extLst>
      <p:ext uri="{BB962C8B-B14F-4D97-AF65-F5344CB8AC3E}">
        <p14:creationId xmlns:p14="http://schemas.microsoft.com/office/powerpoint/2010/main" val="3235365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Interpersonal Synchrony</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7772400" cy="3859951"/>
          </a:xfrm>
        </p:spPr>
        <p:txBody>
          <a:bodyPr>
            <a:normAutofit lnSpcReduction="10000"/>
          </a:bodyPr>
          <a:lstStyle/>
          <a:p>
            <a:r>
              <a:rPr lang="en-US" dirty="0"/>
              <a:t>Coordination of behaviors, emotions, physiological responses between individuals</a:t>
            </a:r>
          </a:p>
          <a:p>
            <a:endParaRPr lang="en-US" dirty="0"/>
          </a:p>
          <a:p>
            <a:r>
              <a:rPr lang="en-US" dirty="0"/>
              <a:t>Essential for social bonding, effective communication</a:t>
            </a:r>
          </a:p>
          <a:p>
            <a:endParaRPr lang="en-US" dirty="0"/>
          </a:p>
          <a:p>
            <a:r>
              <a:rPr lang="en-US" dirty="0"/>
              <a:t>Valuable for understanding the coordination of behavioral and physiological rhythms between individuals</a:t>
            </a:r>
          </a:p>
          <a:p>
            <a:endParaRPr lang="en-IL"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a:t>
            </a:fld>
            <a:endParaRPr lang="en-IL"/>
          </a:p>
        </p:txBody>
      </p:sp>
      <p:grpSp>
        <p:nvGrpSpPr>
          <p:cNvPr id="5" name="Group 4">
            <a:extLst>
              <a:ext uri="{FF2B5EF4-FFF2-40B4-BE49-F238E27FC236}">
                <a16:creationId xmlns:a16="http://schemas.microsoft.com/office/drawing/2014/main" id="{FED4B498-91EF-89DF-19FF-0AB7D78D5769}"/>
              </a:ext>
            </a:extLst>
          </p:cNvPr>
          <p:cNvGrpSpPr/>
          <p:nvPr/>
        </p:nvGrpSpPr>
        <p:grpSpPr>
          <a:xfrm>
            <a:off x="8637759" y="1825625"/>
            <a:ext cx="3179284" cy="3799789"/>
            <a:chOff x="8626208" y="1690688"/>
            <a:chExt cx="3179284" cy="3799789"/>
          </a:xfrm>
        </p:grpSpPr>
        <p:pic>
          <p:nvPicPr>
            <p:cNvPr id="6" name="Picture 5" descr="A blurry image of a group of men walking&#10;&#10;Description automatically generated">
              <a:extLst>
                <a:ext uri="{FF2B5EF4-FFF2-40B4-BE49-F238E27FC236}">
                  <a16:creationId xmlns:a16="http://schemas.microsoft.com/office/drawing/2014/main" id="{3F5459AD-69E5-1148-30BA-1124223B5D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26208" y="1690688"/>
              <a:ext cx="3179284" cy="3314573"/>
            </a:xfrm>
            <a:prstGeom prst="rect">
              <a:avLst/>
            </a:prstGeom>
          </p:spPr>
        </p:pic>
        <p:sp>
          <p:nvSpPr>
            <p:cNvPr id="7" name="TextBox 6">
              <a:extLst>
                <a:ext uri="{FF2B5EF4-FFF2-40B4-BE49-F238E27FC236}">
                  <a16:creationId xmlns:a16="http://schemas.microsoft.com/office/drawing/2014/main" id="{39DF50F3-9541-9877-7964-26992C3A9B60}"/>
                </a:ext>
              </a:extLst>
            </p:cNvPr>
            <p:cNvSpPr txBox="1"/>
            <p:nvPr/>
          </p:nvSpPr>
          <p:spPr>
            <a:xfrm>
              <a:off x="9353320" y="4844146"/>
              <a:ext cx="2436564" cy="646331"/>
            </a:xfrm>
            <a:prstGeom prst="rect">
              <a:avLst/>
            </a:prstGeom>
            <a:noFill/>
          </p:spPr>
          <p:txBody>
            <a:bodyPr wrap="square" rtlCol="0">
              <a:spAutoFit/>
            </a:bodyPr>
            <a:lstStyle/>
            <a:p>
              <a:r>
                <a:rPr lang="en-US" sz="1200" i="1" dirty="0"/>
                <a:t>People walking in sync: Example of spontaneous Interpersonal Synchrony</a:t>
              </a:r>
              <a:endParaRPr lang="en-IL" sz="1200" i="1" dirty="0"/>
            </a:p>
          </p:txBody>
        </p:sp>
      </p:grpSp>
    </p:spTree>
    <p:extLst>
      <p:ext uri="{BB962C8B-B14F-4D97-AF65-F5344CB8AC3E}">
        <p14:creationId xmlns:p14="http://schemas.microsoft.com/office/powerpoint/2010/main" val="41570689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pPr marL="0" indent="0">
              <a:buNone/>
            </a:pPr>
            <a:r>
              <a:rPr lang="en-US" b="1" dirty="0"/>
              <a:t>Dynamic Time Warping (DTW)</a:t>
            </a:r>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199" y="1825625"/>
            <a:ext cx="6599109" cy="4351338"/>
          </a:xfrm>
        </p:spPr>
        <p:txBody>
          <a:bodyPr>
            <a:normAutofit lnSpcReduction="10000"/>
          </a:bodyPr>
          <a:lstStyle/>
          <a:p>
            <a:r>
              <a:rPr lang="en-US" dirty="0"/>
              <a:t>Aligning the data to minimize the distance between corresponding segments</a:t>
            </a:r>
          </a:p>
          <a:p>
            <a:pPr marL="0" indent="0">
              <a:buNone/>
            </a:pPr>
            <a:endParaRPr lang="en-US" dirty="0"/>
          </a:p>
          <a:p>
            <a:r>
              <a:rPr lang="en-US" dirty="0"/>
              <a:t>Best for comparing sequences of movement that may be similar in shape</a:t>
            </a:r>
            <a:endParaRPr lang="he-IL" dirty="0"/>
          </a:p>
          <a:p>
            <a:pPr marL="0" indent="0">
              <a:buNone/>
            </a:pPr>
            <a:endParaRPr lang="en-US" dirty="0"/>
          </a:p>
          <a:p>
            <a:r>
              <a:rPr lang="en-US" dirty="0"/>
              <a:t>We are using a </a:t>
            </a:r>
            <a:r>
              <a:rPr lang="en-US" dirty="0" err="1"/>
              <a:t>FastDTW</a:t>
            </a:r>
            <a:r>
              <a:rPr lang="en-US" dirty="0"/>
              <a:t> algorithm adaptation for easier and faster calculation</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20</a:t>
            </a:fld>
            <a:endParaRPr lang="en-IL"/>
          </a:p>
        </p:txBody>
      </p:sp>
      <p:sp>
        <p:nvSpPr>
          <p:cNvPr id="9" name="TextBox 8">
            <a:extLst>
              <a:ext uri="{FF2B5EF4-FFF2-40B4-BE49-F238E27FC236}">
                <a16:creationId xmlns:a16="http://schemas.microsoft.com/office/drawing/2014/main" id="{B61376C4-052F-7264-DD7F-8B0D5374D6E5}"/>
              </a:ext>
            </a:extLst>
          </p:cNvPr>
          <p:cNvSpPr txBox="1"/>
          <p:nvPr/>
        </p:nvSpPr>
        <p:spPr>
          <a:xfrm>
            <a:off x="7626189" y="2852399"/>
            <a:ext cx="4011565" cy="448392"/>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Example of DTW alignment visualization for right arm, separate for X axis, DTW distance of 6.93</a:t>
            </a:r>
            <a:endParaRPr lang="en-US" sz="1100" dirty="0">
              <a:effectLst/>
              <a:latin typeface="Aptos" panose="020B0004020202020204" pitchFamily="34" charset="0"/>
              <a:ea typeface="Aptos" panose="020B0004020202020204" pitchFamily="34" charset="0"/>
              <a:cs typeface="Aptos" panose="020B0004020202020204" pitchFamily="34" charset="0"/>
            </a:endParaRPr>
          </a:p>
        </p:txBody>
      </p:sp>
      <p:pic>
        <p:nvPicPr>
          <p:cNvPr id="7" name="image16.png" descr="A graph with blue and orange lines&#10;&#10;Description automatically generated">
            <a:extLst>
              <a:ext uri="{FF2B5EF4-FFF2-40B4-BE49-F238E27FC236}">
                <a16:creationId xmlns:a16="http://schemas.microsoft.com/office/drawing/2014/main" id="{F415C00B-460C-27BD-8E3A-0B3B3EC21FAB}"/>
              </a:ext>
            </a:extLst>
          </p:cNvPr>
          <p:cNvPicPr/>
          <p:nvPr/>
        </p:nvPicPr>
        <p:blipFill>
          <a:blip r:embed="rId3"/>
          <a:srcRect l="4713" r="7699"/>
          <a:stretch>
            <a:fillRect/>
          </a:stretch>
        </p:blipFill>
        <p:spPr>
          <a:xfrm>
            <a:off x="7815071" y="1476298"/>
            <a:ext cx="3633803" cy="1325563"/>
          </a:xfrm>
          <a:prstGeom prst="rect">
            <a:avLst/>
          </a:prstGeom>
          <a:ln/>
        </p:spPr>
      </p:pic>
      <p:pic>
        <p:nvPicPr>
          <p:cNvPr id="12" name="Picture 11" descr="A graph of a wave&#10;&#10;Description automatically generated with medium confidence">
            <a:extLst>
              <a:ext uri="{FF2B5EF4-FFF2-40B4-BE49-F238E27FC236}">
                <a16:creationId xmlns:a16="http://schemas.microsoft.com/office/drawing/2014/main" id="{B90C998C-0CB3-B873-5B29-82E3C10C21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8912" y="3580334"/>
            <a:ext cx="3389962" cy="1801368"/>
          </a:xfrm>
          <a:prstGeom prst="rect">
            <a:avLst/>
          </a:prstGeom>
        </p:spPr>
      </p:pic>
      <p:sp>
        <p:nvSpPr>
          <p:cNvPr id="13" name="TextBox 12">
            <a:extLst>
              <a:ext uri="{FF2B5EF4-FFF2-40B4-BE49-F238E27FC236}">
                <a16:creationId xmlns:a16="http://schemas.microsoft.com/office/drawing/2014/main" id="{37B30028-1FE9-362E-21BF-FB903F564945}"/>
              </a:ext>
            </a:extLst>
          </p:cNvPr>
          <p:cNvSpPr txBox="1"/>
          <p:nvPr/>
        </p:nvSpPr>
        <p:spPr>
          <a:xfrm>
            <a:off x="7626189" y="5437049"/>
            <a:ext cx="4011565" cy="448392"/>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Idealized explanation of what DTW is trying to achieve</a:t>
            </a:r>
            <a:r>
              <a:rPr lang="en-US" sz="1100" i="1" dirty="0">
                <a:solidFill>
                  <a:srgbClr val="000000"/>
                </a:solidFill>
                <a:latin typeface="Aptos" panose="020B0004020202020204" pitchFamily="34" charset="0"/>
                <a:ea typeface="Aptos" panose="020B0004020202020204" pitchFamily="34" charset="0"/>
                <a:cs typeface="Aptos" panose="020B0004020202020204" pitchFamily="34" charset="0"/>
              </a:rPr>
              <a:t>, taken from https://rtavenar.github.io/blog/dtw.html</a:t>
            </a:r>
            <a:endPar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endParaRPr>
          </a:p>
        </p:txBody>
      </p:sp>
    </p:spTree>
    <p:extLst>
      <p:ext uri="{BB962C8B-B14F-4D97-AF65-F5344CB8AC3E}">
        <p14:creationId xmlns:p14="http://schemas.microsoft.com/office/powerpoint/2010/main" val="11016231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 Time-Lagged Cross-Correlation (TLCC)</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7137400" cy="4351338"/>
          </a:xfrm>
        </p:spPr>
        <p:txBody>
          <a:bodyPr>
            <a:normAutofit/>
          </a:bodyPr>
          <a:lstStyle/>
          <a:p>
            <a:r>
              <a:rPr lang="en-US" dirty="0"/>
              <a:t>Correlation of time-shifted data streams</a:t>
            </a:r>
          </a:p>
          <a:p>
            <a:endParaRPr lang="en-US" dirty="0"/>
          </a:p>
          <a:p>
            <a:r>
              <a:rPr lang="en-US" dirty="0"/>
              <a:t>Effective for identifying synchrony with slight temporal misalignments</a:t>
            </a:r>
          </a:p>
          <a:p>
            <a:endParaRPr lang="en-US" dirty="0"/>
          </a:p>
          <a:p>
            <a:r>
              <a:rPr lang="en-US" dirty="0"/>
              <a:t>Results in a correlation score</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21</a:t>
            </a:fld>
            <a:endParaRPr lang="en-IL"/>
          </a:p>
        </p:txBody>
      </p:sp>
      <p:pic>
        <p:nvPicPr>
          <p:cNvPr id="9" name="image24.png">
            <a:extLst>
              <a:ext uri="{FF2B5EF4-FFF2-40B4-BE49-F238E27FC236}">
                <a16:creationId xmlns:a16="http://schemas.microsoft.com/office/drawing/2014/main" id="{3188E740-1F69-6CF4-7CB9-1A0F0A2A001B}"/>
              </a:ext>
            </a:extLst>
          </p:cNvPr>
          <p:cNvPicPr/>
          <p:nvPr/>
        </p:nvPicPr>
        <p:blipFill>
          <a:blip r:embed="rId2"/>
          <a:srcRect l="6216" r="7625"/>
          <a:stretch>
            <a:fillRect/>
          </a:stretch>
        </p:blipFill>
        <p:spPr>
          <a:xfrm>
            <a:off x="8088312" y="1492409"/>
            <a:ext cx="3721100" cy="2028908"/>
          </a:xfrm>
          <a:prstGeom prst="rect">
            <a:avLst/>
          </a:prstGeom>
          <a:ln/>
        </p:spPr>
      </p:pic>
      <p:sp>
        <p:nvSpPr>
          <p:cNvPr id="10" name="TextBox 9">
            <a:extLst>
              <a:ext uri="{FF2B5EF4-FFF2-40B4-BE49-F238E27FC236}">
                <a16:creationId xmlns:a16="http://schemas.microsoft.com/office/drawing/2014/main" id="{9A0BECB2-6853-8B07-B768-5F885E9874AE}"/>
              </a:ext>
            </a:extLst>
          </p:cNvPr>
          <p:cNvSpPr txBox="1"/>
          <p:nvPr/>
        </p:nvSpPr>
        <p:spPr>
          <a:xfrm>
            <a:off x="7797847" y="3416500"/>
            <a:ext cx="4011565" cy="448392"/>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Example result plot of TLCC analysis with peak synchrony calculated at a lag of 3 movements</a:t>
            </a:r>
          </a:p>
        </p:txBody>
      </p:sp>
      <p:pic>
        <p:nvPicPr>
          <p:cNvPr id="2050" name="Picture 2" descr="None">
            <a:extLst>
              <a:ext uri="{FF2B5EF4-FFF2-40B4-BE49-F238E27FC236}">
                <a16:creationId xmlns:a16="http://schemas.microsoft.com/office/drawing/2014/main" id="{760AE699-0B9D-23F0-9E1C-CCD119DF50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37824" y="4098653"/>
            <a:ext cx="2520676" cy="1763189"/>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2CE8263-9032-3315-5F6F-A5CE127BE02E}"/>
              </a:ext>
            </a:extLst>
          </p:cNvPr>
          <p:cNvSpPr txBox="1"/>
          <p:nvPr/>
        </p:nvSpPr>
        <p:spPr>
          <a:xfrm>
            <a:off x="8026400" y="5861842"/>
            <a:ext cx="3047183" cy="448392"/>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latin typeface="Aptos" panose="020B0004020202020204" pitchFamily="34" charset="0"/>
                <a:ea typeface="Aptos" panose="020B0004020202020204" pitchFamily="34" charset="0"/>
                <a:cs typeface="Aptos" panose="020B0004020202020204" pitchFamily="34" charset="0"/>
              </a:rPr>
              <a:t>Animated example of TLCC, for better understanding</a:t>
            </a:r>
            <a:endPar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endParaRPr>
          </a:p>
        </p:txBody>
      </p:sp>
    </p:spTree>
    <p:extLst>
      <p:ext uri="{BB962C8B-B14F-4D97-AF65-F5344CB8AC3E}">
        <p14:creationId xmlns:p14="http://schemas.microsoft.com/office/powerpoint/2010/main" val="28490744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Smith-Waterman algorithm</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7137400" cy="4351338"/>
          </a:xfrm>
        </p:spPr>
        <p:txBody>
          <a:bodyPr>
            <a:normAutofit lnSpcReduction="10000"/>
          </a:bodyPr>
          <a:lstStyle/>
          <a:p>
            <a:r>
              <a:rPr lang="en-US" dirty="0"/>
              <a:t>Dynamic programming algorithm used in bioinformatics for local sequence alignment of DNA sequences</a:t>
            </a:r>
          </a:p>
          <a:p>
            <a:endParaRPr lang="en-US" dirty="0"/>
          </a:p>
          <a:p>
            <a:r>
              <a:rPr lang="en-US" dirty="0"/>
              <a:t>Adapted to compare movement sequences between two movement data sets</a:t>
            </a:r>
          </a:p>
          <a:p>
            <a:endParaRPr lang="en-US" dirty="0"/>
          </a:p>
          <a:p>
            <a:r>
              <a:rPr lang="en-US" dirty="0"/>
              <a:t>Highlights specific moments of synchrony, even if the entire movement sequence is not synchronized!</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22</a:t>
            </a:fld>
            <a:endParaRPr lang="en-IL"/>
          </a:p>
        </p:txBody>
      </p:sp>
      <p:pic>
        <p:nvPicPr>
          <p:cNvPr id="1026" name="Picture 2" descr="Global and Local Alignment of two sequences">
            <a:extLst>
              <a:ext uri="{FF2B5EF4-FFF2-40B4-BE49-F238E27FC236}">
                <a16:creationId xmlns:a16="http://schemas.microsoft.com/office/drawing/2014/main" id="{D3BB1E01-A953-E7A0-5C7C-957E622813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75600" y="838200"/>
            <a:ext cx="3824548" cy="170497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3729249-FED9-319C-CB04-0318FD6C7BC2}"/>
              </a:ext>
            </a:extLst>
          </p:cNvPr>
          <p:cNvSpPr txBox="1"/>
          <p:nvPr/>
        </p:nvSpPr>
        <p:spPr>
          <a:xfrm>
            <a:off x="7620047" y="2543175"/>
            <a:ext cx="4011565" cy="448008"/>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Example of </a:t>
            </a:r>
            <a:r>
              <a:rPr lang="en-US" sz="1100" b="0" i="0" dirty="0">
                <a:solidFill>
                  <a:srgbClr val="000000"/>
                </a:solidFill>
                <a:effectLst/>
                <a:latin typeface="-apple-system"/>
              </a:rPr>
              <a:t>Global and Local Alignment of two nucleotide sequences – original usage of Smith-Waterman</a:t>
            </a:r>
            <a:endPar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endParaRPr>
          </a:p>
        </p:txBody>
      </p:sp>
      <p:pic>
        <p:nvPicPr>
          <p:cNvPr id="13" name="image18.png">
            <a:extLst>
              <a:ext uri="{FF2B5EF4-FFF2-40B4-BE49-F238E27FC236}">
                <a16:creationId xmlns:a16="http://schemas.microsoft.com/office/drawing/2014/main" id="{3CA889B7-D4E3-0765-E4E7-52D1BD1AF75E}"/>
              </a:ext>
            </a:extLst>
          </p:cNvPr>
          <p:cNvPicPr/>
          <p:nvPr/>
        </p:nvPicPr>
        <p:blipFill>
          <a:blip r:embed="rId3" cstate="screen">
            <a:extLst>
              <a:ext uri="{28A0092B-C50C-407E-A947-70E740481C1C}">
                <a14:useLocalDpi xmlns:a14="http://schemas.microsoft.com/office/drawing/2010/main"/>
              </a:ext>
            </a:extLst>
          </a:blip>
          <a:srcRect l="10981" t="7000" r="8320" b="9334"/>
          <a:stretch>
            <a:fillRect/>
          </a:stretch>
        </p:blipFill>
        <p:spPr>
          <a:xfrm>
            <a:off x="8115618" y="3356912"/>
            <a:ext cx="3515994" cy="1811987"/>
          </a:xfrm>
          <a:prstGeom prst="rect">
            <a:avLst/>
          </a:prstGeom>
          <a:ln/>
        </p:spPr>
      </p:pic>
      <p:sp>
        <p:nvSpPr>
          <p:cNvPr id="14" name="TextBox 13">
            <a:extLst>
              <a:ext uri="{FF2B5EF4-FFF2-40B4-BE49-F238E27FC236}">
                <a16:creationId xmlns:a16="http://schemas.microsoft.com/office/drawing/2014/main" id="{A4B7A5E2-DCA3-1CB3-D1E0-FDC844F7E271}"/>
              </a:ext>
            </a:extLst>
          </p:cNvPr>
          <p:cNvSpPr txBox="1"/>
          <p:nvPr/>
        </p:nvSpPr>
        <p:spPr>
          <a:xfrm>
            <a:off x="7620047" y="5293160"/>
            <a:ext cx="4011565" cy="629531"/>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Example of Smith-Waterman analysis – with green lines representing the alignment of movements across two targets.</a:t>
            </a:r>
          </a:p>
        </p:txBody>
      </p:sp>
    </p:spTree>
    <p:extLst>
      <p:ext uri="{BB962C8B-B14F-4D97-AF65-F5344CB8AC3E}">
        <p14:creationId xmlns:p14="http://schemas.microsoft.com/office/powerpoint/2010/main" val="13827229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Smith-Waterman algorithm</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10998200" cy="4351338"/>
          </a:xfrm>
        </p:spPr>
        <p:txBody>
          <a:bodyPr>
            <a:normAutofit fontScale="92500" lnSpcReduction="20000"/>
          </a:bodyPr>
          <a:lstStyle/>
          <a:p>
            <a:r>
              <a:rPr lang="en-US" dirty="0"/>
              <a:t>As far as our search goes, we seem to be the first ones to try and adapt this algorithm specifically to interpersonal synchrony </a:t>
            </a:r>
          </a:p>
          <a:p>
            <a:endParaRPr lang="en-US" dirty="0"/>
          </a:p>
          <a:p>
            <a:r>
              <a:rPr lang="en-US" dirty="0"/>
              <a:t>Small number of research articles (2!) we found online that touch on Smith-Waterman being used as part of a any motion analysis process</a:t>
            </a:r>
          </a:p>
          <a:p>
            <a:endParaRPr lang="en-US" dirty="0"/>
          </a:p>
          <a:p>
            <a:r>
              <a:rPr lang="en-US" dirty="0"/>
              <a:t>Algorithm allows for flexibility in the similarity metric used, with options for Euclidean distance and Cosine similarity</a:t>
            </a:r>
          </a:p>
          <a:p>
            <a:endParaRPr lang="en-US" dirty="0"/>
          </a:p>
          <a:p>
            <a:r>
              <a:rPr lang="en-US" dirty="0"/>
              <a:t>Thresholds for determining similarity can be fine-tuned, ensuring that the algorithm detects meaningful synchrony rather than noise.</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23</a:t>
            </a:fld>
            <a:endParaRPr lang="en-IL"/>
          </a:p>
        </p:txBody>
      </p:sp>
    </p:spTree>
    <p:extLst>
      <p:ext uri="{BB962C8B-B14F-4D97-AF65-F5344CB8AC3E}">
        <p14:creationId xmlns:p14="http://schemas.microsoft.com/office/powerpoint/2010/main" val="20939823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Outputs and Results</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7137400" cy="4351338"/>
          </a:xfrm>
        </p:spPr>
        <p:txBody>
          <a:bodyPr>
            <a:normAutofit lnSpcReduction="10000"/>
          </a:bodyPr>
          <a:lstStyle/>
          <a:p>
            <a:r>
              <a:rPr lang="en-US" dirty="0"/>
              <a:t>Project generates comprehensive outputs that enable detailed examination of synchronization between two subjects</a:t>
            </a:r>
          </a:p>
          <a:p>
            <a:endParaRPr lang="en-US" dirty="0"/>
          </a:p>
          <a:p>
            <a:r>
              <a:rPr lang="en-US" dirty="0"/>
              <a:t>Provides an overall run report </a:t>
            </a:r>
          </a:p>
          <a:p>
            <a:endParaRPr lang="en-US" dirty="0"/>
          </a:p>
          <a:p>
            <a:r>
              <a:rPr lang="en-US" dirty="0"/>
              <a:t>Functionality of exporting data summaries and visualizations – PDF, Excel, CSV</a:t>
            </a:r>
          </a:p>
          <a:p>
            <a:endParaRPr lang="en-US" dirty="0"/>
          </a:p>
          <a:p>
            <a:r>
              <a:rPr lang="en-US" dirty="0"/>
              <a:t>Clear, interpretable results</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24</a:t>
            </a:fld>
            <a:endParaRPr lang="en-IL" dirty="0"/>
          </a:p>
        </p:txBody>
      </p:sp>
      <p:sp>
        <p:nvSpPr>
          <p:cNvPr id="14" name="TextBox 13">
            <a:extLst>
              <a:ext uri="{FF2B5EF4-FFF2-40B4-BE49-F238E27FC236}">
                <a16:creationId xmlns:a16="http://schemas.microsoft.com/office/drawing/2014/main" id="{A4B7A5E2-DCA3-1CB3-D1E0-FDC844F7E271}"/>
              </a:ext>
            </a:extLst>
          </p:cNvPr>
          <p:cNvSpPr txBox="1"/>
          <p:nvPr/>
        </p:nvSpPr>
        <p:spPr>
          <a:xfrm>
            <a:off x="8180435" y="5139871"/>
            <a:ext cx="4011565" cy="267253"/>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Files generated as part of data export</a:t>
            </a:r>
          </a:p>
        </p:txBody>
      </p:sp>
      <p:pic>
        <p:nvPicPr>
          <p:cNvPr id="6" name="Picture 5">
            <a:extLst>
              <a:ext uri="{FF2B5EF4-FFF2-40B4-BE49-F238E27FC236}">
                <a16:creationId xmlns:a16="http://schemas.microsoft.com/office/drawing/2014/main" id="{23FA8060-39DE-195E-09AD-B02DADD65E15}"/>
              </a:ext>
            </a:extLst>
          </p:cNvPr>
          <p:cNvPicPr>
            <a:picLocks noChangeAspect="1"/>
          </p:cNvPicPr>
          <p:nvPr/>
        </p:nvPicPr>
        <p:blipFill>
          <a:blip r:embed="rId2"/>
          <a:stretch>
            <a:fillRect/>
          </a:stretch>
        </p:blipFill>
        <p:spPr>
          <a:xfrm>
            <a:off x="8448461" y="935309"/>
            <a:ext cx="3067478" cy="4202408"/>
          </a:xfrm>
          <a:prstGeom prst="rect">
            <a:avLst/>
          </a:prstGeom>
        </p:spPr>
      </p:pic>
    </p:spTree>
    <p:extLst>
      <p:ext uri="{BB962C8B-B14F-4D97-AF65-F5344CB8AC3E}">
        <p14:creationId xmlns:p14="http://schemas.microsoft.com/office/powerpoint/2010/main" val="20625848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Outputs and Results</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6215455" cy="4351338"/>
          </a:xfrm>
        </p:spPr>
        <p:txBody>
          <a:bodyPr>
            <a:normAutofit lnSpcReduction="10000"/>
          </a:bodyPr>
          <a:lstStyle/>
          <a:p>
            <a:r>
              <a:rPr lang="en-US" dirty="0"/>
              <a:t>Video analysis result</a:t>
            </a:r>
          </a:p>
          <a:p>
            <a:endParaRPr lang="en-US" dirty="0"/>
          </a:p>
          <a:p>
            <a:r>
              <a:rPr lang="en-US" dirty="0"/>
              <a:t>For each analysis – we provide the summary both as part of the overall PDF and as a separate file</a:t>
            </a:r>
          </a:p>
          <a:p>
            <a:endParaRPr lang="en-US" dirty="0"/>
          </a:p>
          <a:p>
            <a:r>
              <a:rPr lang="en-US" dirty="0"/>
              <a:t>Raw motion vector data for the detection targets</a:t>
            </a:r>
          </a:p>
          <a:p>
            <a:endParaRPr lang="en-US" dirty="0"/>
          </a:p>
          <a:p>
            <a:r>
              <a:rPr lang="en-US" dirty="0"/>
              <a:t>Excel or CSV – for user convenience</a:t>
            </a:r>
          </a:p>
          <a:p>
            <a:endParaRPr lang="en-US"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25</a:t>
            </a:fld>
            <a:endParaRPr lang="en-IL" dirty="0"/>
          </a:p>
        </p:txBody>
      </p:sp>
      <p:sp>
        <p:nvSpPr>
          <p:cNvPr id="14" name="TextBox 13">
            <a:extLst>
              <a:ext uri="{FF2B5EF4-FFF2-40B4-BE49-F238E27FC236}">
                <a16:creationId xmlns:a16="http://schemas.microsoft.com/office/drawing/2014/main" id="{A4B7A5E2-DCA3-1CB3-D1E0-FDC844F7E271}"/>
              </a:ext>
            </a:extLst>
          </p:cNvPr>
          <p:cNvSpPr txBox="1"/>
          <p:nvPr/>
        </p:nvSpPr>
        <p:spPr>
          <a:xfrm>
            <a:off x="7342235" y="5061398"/>
            <a:ext cx="4011565" cy="448392"/>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latin typeface="Aptos" panose="020B0004020202020204" pitchFamily="34" charset="0"/>
                <a:ea typeface="Aptos" panose="020B0004020202020204" pitchFamily="34" charset="0"/>
                <a:cs typeface="Aptos" panose="020B0004020202020204" pitchFamily="34" charset="0"/>
              </a:rPr>
              <a:t>Pages from the </a:t>
            </a: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PDF run report (</a:t>
            </a:r>
            <a:r>
              <a:rPr lang="en-US" sz="1100" i="1" dirty="0">
                <a:solidFill>
                  <a:srgbClr val="000000"/>
                </a:solidFill>
                <a:latin typeface="Aptos" panose="020B0004020202020204" pitchFamily="34" charset="0"/>
                <a:ea typeface="Aptos" panose="020B0004020202020204" pitchFamily="34" charset="0"/>
                <a:cs typeface="Aptos" panose="020B0004020202020204" pitchFamily="34" charset="0"/>
              </a:rPr>
              <a:t>there are a </a:t>
            </a: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lot of pages, much more than 4)</a:t>
            </a:r>
          </a:p>
        </p:txBody>
      </p:sp>
      <p:pic>
        <p:nvPicPr>
          <p:cNvPr id="5" name="Picture 4">
            <a:extLst>
              <a:ext uri="{FF2B5EF4-FFF2-40B4-BE49-F238E27FC236}">
                <a16:creationId xmlns:a16="http://schemas.microsoft.com/office/drawing/2014/main" id="{CE7233B6-5C07-48AB-7267-14D0693BD07F}"/>
              </a:ext>
            </a:extLst>
          </p:cNvPr>
          <p:cNvPicPr>
            <a:picLocks noChangeAspect="1"/>
          </p:cNvPicPr>
          <p:nvPr/>
        </p:nvPicPr>
        <p:blipFill>
          <a:blip r:embed="rId3"/>
          <a:stretch>
            <a:fillRect/>
          </a:stretch>
        </p:blipFill>
        <p:spPr>
          <a:xfrm>
            <a:off x="7505700" y="581847"/>
            <a:ext cx="4136680" cy="4490555"/>
          </a:xfrm>
          <a:prstGeom prst="rect">
            <a:avLst/>
          </a:prstGeom>
        </p:spPr>
      </p:pic>
    </p:spTree>
    <p:extLst>
      <p:ext uri="{BB962C8B-B14F-4D97-AF65-F5344CB8AC3E}">
        <p14:creationId xmlns:p14="http://schemas.microsoft.com/office/powerpoint/2010/main" val="21000271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Result Validation</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10998200" cy="4351338"/>
          </a:xfrm>
        </p:spPr>
        <p:txBody>
          <a:bodyPr>
            <a:normAutofit fontScale="77500" lnSpcReduction="20000"/>
          </a:bodyPr>
          <a:lstStyle/>
          <a:p>
            <a:r>
              <a:rPr lang="en-US" dirty="0"/>
              <a:t>We used a collection of videos gathered from the Stock Videos sites online</a:t>
            </a:r>
          </a:p>
          <a:p>
            <a:endParaRPr lang="en-US" dirty="0"/>
          </a:p>
          <a:p>
            <a:r>
              <a:rPr lang="en-US" dirty="0"/>
              <a:t>Following characteristics:</a:t>
            </a:r>
          </a:p>
          <a:p>
            <a:pPr marL="800100" lvl="1" indent="-342900">
              <a:lnSpc>
                <a:spcPct val="107000"/>
              </a:lnSpc>
              <a:buFont typeface="Symbol" panose="05050102010706020507" pitchFamily="18" charset="2"/>
              <a:buChar char=""/>
            </a:pPr>
            <a:r>
              <a:rPr lang="en-IL" sz="2200" dirty="0">
                <a:effectLst/>
                <a:latin typeface="Aptos" panose="020B0004020202020204" pitchFamily="34" charset="0"/>
                <a:ea typeface="Aptos" panose="020B0004020202020204" pitchFamily="34" charset="0"/>
                <a:cs typeface="Aptos" panose="020B0004020202020204" pitchFamily="34" charset="0"/>
              </a:rPr>
              <a:t>Two detection targets</a:t>
            </a:r>
            <a:endParaRPr lang="en-US" sz="2200" dirty="0">
              <a:effectLst/>
              <a:latin typeface="Aptos" panose="020B0004020202020204" pitchFamily="34" charset="0"/>
              <a:ea typeface="Aptos" panose="020B0004020202020204" pitchFamily="34" charset="0"/>
              <a:cs typeface="Aptos" panose="020B0004020202020204" pitchFamily="34" charset="0"/>
            </a:endParaRPr>
          </a:p>
          <a:p>
            <a:pPr marL="800100" lvl="1" indent="-342900">
              <a:lnSpc>
                <a:spcPct val="107000"/>
              </a:lnSpc>
              <a:buFont typeface="Symbol" panose="05050102010706020507" pitchFamily="18" charset="2"/>
              <a:buChar char=""/>
            </a:pPr>
            <a:r>
              <a:rPr lang="en-IL" sz="2200" dirty="0">
                <a:effectLst/>
                <a:latin typeface="Aptos" panose="020B0004020202020204" pitchFamily="34" charset="0"/>
                <a:ea typeface="Aptos" panose="020B0004020202020204" pitchFamily="34" charset="0"/>
                <a:cs typeface="Aptos" panose="020B0004020202020204" pitchFamily="34" charset="0"/>
              </a:rPr>
              <a:t>Motion present</a:t>
            </a:r>
            <a:endParaRPr lang="en-US" sz="2200" dirty="0">
              <a:effectLst/>
              <a:latin typeface="Aptos" panose="020B0004020202020204" pitchFamily="34" charset="0"/>
              <a:ea typeface="Aptos" panose="020B0004020202020204" pitchFamily="34" charset="0"/>
              <a:cs typeface="Aptos" panose="020B0004020202020204" pitchFamily="34" charset="0"/>
            </a:endParaRPr>
          </a:p>
          <a:p>
            <a:pPr marL="800100" lvl="1" indent="-342900">
              <a:lnSpc>
                <a:spcPct val="107000"/>
              </a:lnSpc>
              <a:spcAft>
                <a:spcPts val="800"/>
              </a:spcAft>
              <a:buFont typeface="Symbol" panose="05050102010706020507" pitchFamily="18" charset="2"/>
              <a:buChar char=""/>
            </a:pPr>
            <a:r>
              <a:rPr lang="en-IL" sz="2200" dirty="0">
                <a:effectLst/>
                <a:latin typeface="Aptos" panose="020B0004020202020204" pitchFamily="34" charset="0"/>
                <a:ea typeface="Aptos" panose="020B0004020202020204" pitchFamily="34" charset="0"/>
                <a:cs typeface="Aptos" panose="020B0004020202020204" pitchFamily="34" charset="0"/>
              </a:rPr>
              <a:t>Resolution of 768 x 432 or better</a:t>
            </a:r>
            <a:endParaRPr lang="en-US" sz="2200" dirty="0">
              <a:effectLst/>
              <a:latin typeface="Aptos" panose="020B0004020202020204" pitchFamily="34" charset="0"/>
              <a:ea typeface="Aptos" panose="020B0004020202020204" pitchFamily="34" charset="0"/>
              <a:cs typeface="Aptos" panose="020B0004020202020204" pitchFamily="34" charset="0"/>
            </a:endParaRPr>
          </a:p>
          <a:p>
            <a:pPr marL="800100" lvl="1" indent="-342900">
              <a:lnSpc>
                <a:spcPct val="107000"/>
              </a:lnSpc>
              <a:spcAft>
                <a:spcPts val="800"/>
              </a:spcAft>
              <a:buFont typeface="Symbol" panose="05050102010706020507" pitchFamily="18" charset="2"/>
              <a:buChar char=""/>
            </a:pPr>
            <a:endParaRPr lang="en-US" sz="3900" dirty="0"/>
          </a:p>
          <a:p>
            <a:r>
              <a:rPr lang="en-US" dirty="0"/>
              <a:t>Manually compared the videos with the detection results to verify the correctness of the detection methods</a:t>
            </a:r>
          </a:p>
          <a:p>
            <a:endParaRPr lang="en-US" dirty="0"/>
          </a:p>
          <a:p>
            <a:r>
              <a:rPr lang="en-US" dirty="0"/>
              <a:t>Additional value to be found in a verification process done as part of a larger study</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26</a:t>
            </a:fld>
            <a:endParaRPr lang="en-IL"/>
          </a:p>
        </p:txBody>
      </p:sp>
    </p:spTree>
    <p:extLst>
      <p:ext uri="{BB962C8B-B14F-4D97-AF65-F5344CB8AC3E}">
        <p14:creationId xmlns:p14="http://schemas.microsoft.com/office/powerpoint/2010/main" val="25357201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pPr marL="0" indent="0">
              <a:buNone/>
            </a:pPr>
            <a:r>
              <a:rPr lang="en-US" b="1" dirty="0"/>
              <a:t>Limitations and Challenges</a:t>
            </a:r>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199" y="1825625"/>
            <a:ext cx="6599109" cy="4351338"/>
          </a:xfrm>
        </p:spPr>
        <p:txBody>
          <a:bodyPr>
            <a:normAutofit lnSpcReduction="10000"/>
          </a:bodyPr>
          <a:lstStyle/>
          <a:p>
            <a:r>
              <a:rPr lang="en-US" dirty="0"/>
              <a:t>Dynamic backgrounds</a:t>
            </a:r>
          </a:p>
          <a:p>
            <a:endParaRPr lang="en-US" dirty="0"/>
          </a:p>
          <a:p>
            <a:r>
              <a:rPr lang="en-US" dirty="0"/>
              <a:t>Video quality</a:t>
            </a:r>
          </a:p>
          <a:p>
            <a:endParaRPr lang="en-US" dirty="0"/>
          </a:p>
          <a:p>
            <a:r>
              <a:rPr lang="en-US" dirty="0"/>
              <a:t>Skipped frames and detection failures</a:t>
            </a:r>
          </a:p>
          <a:p>
            <a:endParaRPr lang="en-US" dirty="0"/>
          </a:p>
          <a:p>
            <a:r>
              <a:rPr lang="en-US" dirty="0"/>
              <a:t>Reliance on the resources of the PC</a:t>
            </a:r>
          </a:p>
          <a:p>
            <a:endParaRPr lang="en-US" dirty="0"/>
          </a:p>
          <a:p>
            <a:r>
              <a:rPr lang="en-US" dirty="0"/>
              <a:t>Identifying and associating targets</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27</a:t>
            </a:fld>
            <a:endParaRPr lang="en-IL"/>
          </a:p>
        </p:txBody>
      </p:sp>
      <p:sp>
        <p:nvSpPr>
          <p:cNvPr id="13" name="TextBox 12">
            <a:extLst>
              <a:ext uri="{FF2B5EF4-FFF2-40B4-BE49-F238E27FC236}">
                <a16:creationId xmlns:a16="http://schemas.microsoft.com/office/drawing/2014/main" id="{37B30028-1FE9-362E-21BF-FB903F564945}"/>
              </a:ext>
            </a:extLst>
          </p:cNvPr>
          <p:cNvSpPr txBox="1"/>
          <p:nvPr/>
        </p:nvSpPr>
        <p:spPr>
          <a:xfrm>
            <a:off x="8376282" y="1603749"/>
            <a:ext cx="3187701" cy="448392"/>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Example of a wrongly identified ‘Keyframe’ due to the movement of foliage</a:t>
            </a:r>
          </a:p>
        </p:txBody>
      </p:sp>
      <p:pic>
        <p:nvPicPr>
          <p:cNvPr id="6" name="image33.png">
            <a:extLst>
              <a:ext uri="{FF2B5EF4-FFF2-40B4-BE49-F238E27FC236}">
                <a16:creationId xmlns:a16="http://schemas.microsoft.com/office/drawing/2014/main" id="{D9335C7C-B2AA-691C-4762-FE6C2B1AB7E0}"/>
              </a:ext>
            </a:extLst>
          </p:cNvPr>
          <p:cNvPicPr/>
          <p:nvPr/>
        </p:nvPicPr>
        <p:blipFill>
          <a:blip r:embed="rId3" cstate="screen">
            <a:extLst>
              <a:ext uri="{28A0092B-C50C-407E-A947-70E740481C1C}">
                <a14:useLocalDpi xmlns:a14="http://schemas.microsoft.com/office/drawing/2010/main"/>
              </a:ext>
            </a:extLst>
          </a:blip>
          <a:srcRect/>
          <a:stretch>
            <a:fillRect/>
          </a:stretch>
        </p:blipFill>
        <p:spPr>
          <a:xfrm>
            <a:off x="8925239" y="259992"/>
            <a:ext cx="2238061" cy="1325564"/>
          </a:xfrm>
          <a:prstGeom prst="rect">
            <a:avLst/>
          </a:prstGeom>
          <a:ln/>
        </p:spPr>
      </p:pic>
      <p:pic>
        <p:nvPicPr>
          <p:cNvPr id="14" name="Picture 13">
            <a:extLst>
              <a:ext uri="{FF2B5EF4-FFF2-40B4-BE49-F238E27FC236}">
                <a16:creationId xmlns:a16="http://schemas.microsoft.com/office/drawing/2014/main" id="{20FB04DD-0DC4-474C-DC65-1B0A3AE0C40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925239" y="2209027"/>
            <a:ext cx="2657717" cy="1393343"/>
          </a:xfrm>
          <a:prstGeom prst="rect">
            <a:avLst/>
          </a:prstGeom>
        </p:spPr>
      </p:pic>
      <p:sp>
        <p:nvSpPr>
          <p:cNvPr id="15" name="TextBox 14">
            <a:extLst>
              <a:ext uri="{FF2B5EF4-FFF2-40B4-BE49-F238E27FC236}">
                <a16:creationId xmlns:a16="http://schemas.microsoft.com/office/drawing/2014/main" id="{135F1B19-820F-E369-A2A4-B0D722788266}"/>
              </a:ext>
            </a:extLst>
          </p:cNvPr>
          <p:cNvSpPr txBox="1"/>
          <p:nvPr/>
        </p:nvSpPr>
        <p:spPr>
          <a:xfrm>
            <a:off x="8450418" y="3627717"/>
            <a:ext cx="3187701" cy="448392"/>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rPr>
              <a:t>Example of clothing interfering with the detection process</a:t>
            </a:r>
          </a:p>
        </p:txBody>
      </p:sp>
      <p:pic>
        <p:nvPicPr>
          <p:cNvPr id="16" name="Picture 15">
            <a:extLst>
              <a:ext uri="{FF2B5EF4-FFF2-40B4-BE49-F238E27FC236}">
                <a16:creationId xmlns:a16="http://schemas.microsoft.com/office/drawing/2014/main" id="{97762E08-CA0A-D3F8-67C0-6D2FE6DF3A1A}"/>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894918" y="4254650"/>
            <a:ext cx="2743201" cy="1539061"/>
          </a:xfrm>
          <a:prstGeom prst="rect">
            <a:avLst/>
          </a:prstGeom>
        </p:spPr>
      </p:pic>
      <p:sp>
        <p:nvSpPr>
          <p:cNvPr id="17" name="TextBox 16">
            <a:extLst>
              <a:ext uri="{FF2B5EF4-FFF2-40B4-BE49-F238E27FC236}">
                <a16:creationId xmlns:a16="http://schemas.microsoft.com/office/drawing/2014/main" id="{91B3741A-BAB6-59ED-5C7B-5E4E7C537844}"/>
              </a:ext>
            </a:extLst>
          </p:cNvPr>
          <p:cNvSpPr txBox="1"/>
          <p:nvPr/>
        </p:nvSpPr>
        <p:spPr>
          <a:xfrm>
            <a:off x="8450418" y="5793711"/>
            <a:ext cx="3335182" cy="448392"/>
          </a:xfrm>
          <a:prstGeom prst="rect">
            <a:avLst/>
          </a:prstGeom>
          <a:noFill/>
        </p:spPr>
        <p:txBody>
          <a:bodyPr wrap="square" rtlCol="0">
            <a:spAutoFit/>
          </a:bodyPr>
          <a:lstStyle/>
          <a:p>
            <a:pPr marL="457200">
              <a:lnSpc>
                <a:spcPct val="107000"/>
              </a:lnSpc>
              <a:spcAft>
                <a:spcPts val="800"/>
              </a:spcAft>
            </a:pPr>
            <a:r>
              <a:rPr lang="en-US" sz="1100" i="1" dirty="0">
                <a:solidFill>
                  <a:srgbClr val="000000"/>
                </a:solidFill>
                <a:latin typeface="Aptos" panose="020B0004020202020204" pitchFamily="34" charset="0"/>
                <a:ea typeface="Aptos" panose="020B0004020202020204" pitchFamily="34" charset="0"/>
                <a:cs typeface="Aptos" panose="020B0004020202020204" pitchFamily="34" charset="0"/>
              </a:rPr>
              <a:t>Example of identification issue when subjects are in highly unorthodox positions  </a:t>
            </a:r>
            <a:endParaRPr lang="en-US" sz="1100" i="1" dirty="0">
              <a:solidFill>
                <a:srgbClr val="000000"/>
              </a:solidFill>
              <a:effectLst/>
              <a:latin typeface="Aptos" panose="020B0004020202020204" pitchFamily="34" charset="0"/>
              <a:ea typeface="Aptos" panose="020B0004020202020204" pitchFamily="34" charset="0"/>
              <a:cs typeface="Aptos" panose="020B0004020202020204" pitchFamily="34" charset="0"/>
            </a:endParaRPr>
          </a:p>
        </p:txBody>
      </p:sp>
    </p:spTree>
    <p:extLst>
      <p:ext uri="{BB962C8B-B14F-4D97-AF65-F5344CB8AC3E}">
        <p14:creationId xmlns:p14="http://schemas.microsoft.com/office/powerpoint/2010/main" val="8384534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Future Work and Improvements</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199" y="1825625"/>
            <a:ext cx="8268093" cy="4351338"/>
          </a:xfrm>
        </p:spPr>
        <p:txBody>
          <a:bodyPr>
            <a:normAutofit fontScale="92500" lnSpcReduction="20000"/>
          </a:bodyPr>
          <a:lstStyle/>
          <a:p>
            <a:pPr marL="0" indent="0">
              <a:buNone/>
            </a:pPr>
            <a:r>
              <a:rPr lang="en-US" sz="2400" b="1" dirty="0"/>
              <a:t>Improved Video Handling:</a:t>
            </a:r>
          </a:p>
          <a:p>
            <a:r>
              <a:rPr lang="en-US" sz="2400" dirty="0"/>
              <a:t>Background filtering to reduce noise and handle complex scenes</a:t>
            </a:r>
          </a:p>
          <a:p>
            <a:r>
              <a:rPr lang="en-US" sz="2400" dirty="0"/>
              <a:t>Better noise reduction for low-quality videos</a:t>
            </a:r>
          </a:p>
          <a:p>
            <a:endParaRPr lang="en-US" sz="2400" dirty="0"/>
          </a:p>
          <a:p>
            <a:pPr marL="0" indent="0">
              <a:buNone/>
            </a:pPr>
            <a:r>
              <a:rPr lang="en-US" sz="2400" b="1" dirty="0"/>
              <a:t>Improved Efficiency:</a:t>
            </a:r>
          </a:p>
          <a:p>
            <a:r>
              <a:rPr lang="en-US" sz="2400" dirty="0"/>
              <a:t>Parallel processing for faster analysis</a:t>
            </a:r>
          </a:p>
          <a:p>
            <a:r>
              <a:rPr lang="en-US" sz="2400" dirty="0"/>
              <a:t>Algorithm optimization to reduce computational needs</a:t>
            </a:r>
          </a:p>
          <a:p>
            <a:endParaRPr lang="en-US" sz="2400" dirty="0"/>
          </a:p>
          <a:p>
            <a:pPr marL="0" indent="0">
              <a:buNone/>
            </a:pPr>
            <a:r>
              <a:rPr lang="en-US" sz="2400" b="1" dirty="0"/>
              <a:t>Improved Target Tracking</a:t>
            </a:r>
          </a:p>
          <a:p>
            <a:r>
              <a:rPr lang="en-US" sz="2400" dirty="0"/>
              <a:t>Improved accuracy of landmark assignment using additional computer vision and calculation-based techniques</a:t>
            </a:r>
          </a:p>
          <a:p>
            <a:r>
              <a:rPr lang="en-US" sz="2400" dirty="0"/>
              <a:t>Better handling of occlusions and subject tracking</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28</a:t>
            </a:fld>
            <a:endParaRPr lang="en-IL"/>
          </a:p>
        </p:txBody>
      </p:sp>
    </p:spTree>
    <p:extLst>
      <p:ext uri="{BB962C8B-B14F-4D97-AF65-F5344CB8AC3E}">
        <p14:creationId xmlns:p14="http://schemas.microsoft.com/office/powerpoint/2010/main" val="40188516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Conclusions</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p:txBody>
          <a:bodyPr>
            <a:normAutofit fontScale="85000" lnSpcReduction="20000"/>
          </a:bodyPr>
          <a:lstStyle/>
          <a:p>
            <a:r>
              <a:rPr lang="en-US" dirty="0"/>
              <a:t>We created a robust system for detecting and analyzing IS using computer vision</a:t>
            </a:r>
          </a:p>
          <a:p>
            <a:endParaRPr lang="en-US" dirty="0"/>
          </a:p>
          <a:p>
            <a:r>
              <a:rPr lang="en-US" dirty="0"/>
              <a:t>Achieved detailed, body part-specific synchrony measurement</a:t>
            </a:r>
          </a:p>
          <a:p>
            <a:endParaRPr lang="en-US" dirty="0"/>
          </a:p>
          <a:p>
            <a:r>
              <a:rPr lang="en-US" dirty="0"/>
              <a:t>Incorporated multiple algorithms for flexible analysis</a:t>
            </a:r>
          </a:p>
          <a:p>
            <a:endParaRPr lang="en-US" dirty="0"/>
          </a:p>
          <a:p>
            <a:r>
              <a:rPr lang="en-US" dirty="0"/>
              <a:t>Generates comprehensive reports in PDF, Excel, and CSV formats for easy review</a:t>
            </a:r>
          </a:p>
          <a:p>
            <a:endParaRPr lang="en-US" dirty="0"/>
          </a:p>
          <a:p>
            <a:r>
              <a:rPr lang="en-US" dirty="0"/>
              <a:t>System performance depends on video quality and has computational challenges</a:t>
            </a:r>
          </a:p>
          <a:p>
            <a:endParaRPr lang="en-US"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29</a:t>
            </a:fld>
            <a:endParaRPr lang="en-IL"/>
          </a:p>
        </p:txBody>
      </p:sp>
    </p:spTree>
    <p:extLst>
      <p:ext uri="{BB962C8B-B14F-4D97-AF65-F5344CB8AC3E}">
        <p14:creationId xmlns:p14="http://schemas.microsoft.com/office/powerpoint/2010/main" val="1802958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normAutofit/>
          </a:bodyPr>
          <a:lstStyle/>
          <a:p>
            <a:r>
              <a:rPr lang="en-US" sz="4000" b="1" dirty="0"/>
              <a:t>Challenges in current measurement methods</a:t>
            </a:r>
            <a:endParaRPr lang="en-IL" sz="4000"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6938727" cy="3923325"/>
          </a:xfrm>
        </p:spPr>
        <p:txBody>
          <a:bodyPr>
            <a:normAutofit fontScale="77500" lnSpcReduction="20000"/>
          </a:bodyPr>
          <a:lstStyle/>
          <a:p>
            <a:r>
              <a:rPr lang="en-US" sz="2800" dirty="0"/>
              <a:t>MEA (Motion Energy Analysis) frame-differencing algorithm that measures the differences between consecutive frames in a video recording by measuring the change in pixel values in a designated area</a:t>
            </a:r>
          </a:p>
          <a:p>
            <a:endParaRPr lang="en-US" sz="2800" dirty="0"/>
          </a:p>
          <a:p>
            <a:r>
              <a:rPr lang="en-US" sz="2800" dirty="0"/>
              <a:t>MEA detects all changes; some might not be a movement – false detection issue</a:t>
            </a:r>
          </a:p>
          <a:p>
            <a:endParaRPr lang="en-US" sz="2800" dirty="0"/>
          </a:p>
          <a:p>
            <a:r>
              <a:rPr lang="en-US" sz="2800" dirty="0"/>
              <a:t>2D recordings limit depth and accuracy</a:t>
            </a:r>
          </a:p>
          <a:p>
            <a:endParaRPr lang="en-US" sz="2800" dirty="0"/>
          </a:p>
          <a:p>
            <a:r>
              <a:rPr lang="en-US" sz="2800" dirty="0"/>
              <a:t>Overlapping actions obscure individual movements</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3</a:t>
            </a:fld>
            <a:endParaRPr lang="en-IL"/>
          </a:p>
        </p:txBody>
      </p:sp>
      <p:pic>
        <p:nvPicPr>
          <p:cNvPr id="5" name="Picture 4">
            <a:extLst>
              <a:ext uri="{FF2B5EF4-FFF2-40B4-BE49-F238E27FC236}">
                <a16:creationId xmlns:a16="http://schemas.microsoft.com/office/drawing/2014/main" id="{767A1B00-10D3-0B53-7EB7-40D3FCBEA9B8}"/>
              </a:ext>
            </a:extLst>
          </p:cNvPr>
          <p:cNvPicPr>
            <a:picLocks noChangeAspect="1"/>
          </p:cNvPicPr>
          <p:nvPr/>
        </p:nvPicPr>
        <p:blipFill>
          <a:blip r:embed="rId3"/>
          <a:stretch>
            <a:fillRect/>
          </a:stretch>
        </p:blipFill>
        <p:spPr>
          <a:xfrm>
            <a:off x="7892747" y="1690688"/>
            <a:ext cx="3794540" cy="3242930"/>
          </a:xfrm>
          <a:prstGeom prst="rect">
            <a:avLst/>
          </a:prstGeom>
        </p:spPr>
      </p:pic>
      <p:sp>
        <p:nvSpPr>
          <p:cNvPr id="6" name="TextBox 5">
            <a:extLst>
              <a:ext uri="{FF2B5EF4-FFF2-40B4-BE49-F238E27FC236}">
                <a16:creationId xmlns:a16="http://schemas.microsoft.com/office/drawing/2014/main" id="{BE929AC9-385F-359E-F761-818C59AECC20}"/>
              </a:ext>
            </a:extLst>
          </p:cNvPr>
          <p:cNvSpPr txBox="1"/>
          <p:nvPr/>
        </p:nvSpPr>
        <p:spPr>
          <a:xfrm>
            <a:off x="7892747" y="4998652"/>
            <a:ext cx="3794540" cy="646331"/>
          </a:xfrm>
          <a:prstGeom prst="rect">
            <a:avLst/>
          </a:prstGeom>
          <a:noFill/>
        </p:spPr>
        <p:txBody>
          <a:bodyPr wrap="square" rtlCol="0">
            <a:spAutoFit/>
          </a:bodyPr>
          <a:lstStyle/>
          <a:p>
            <a:r>
              <a:rPr lang="en-US" sz="1200" i="1" dirty="0"/>
              <a:t>Ramseyer, F. T. (2020). Motion energy analysis (MEA): A primer on the assessment of motion from video. Journal of counseling psychology, 67(4), 536</a:t>
            </a:r>
            <a:endParaRPr lang="en-IL" sz="1200" i="1" dirty="0"/>
          </a:p>
        </p:txBody>
      </p:sp>
    </p:spTree>
    <p:extLst>
      <p:ext uri="{BB962C8B-B14F-4D97-AF65-F5344CB8AC3E}">
        <p14:creationId xmlns:p14="http://schemas.microsoft.com/office/powerpoint/2010/main" val="821539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Thanks!</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p:txBody>
          <a:bodyPr>
            <a:normAutofit/>
          </a:bodyPr>
          <a:lstStyle/>
          <a:p>
            <a:pPr marL="0" indent="0">
              <a:buNone/>
            </a:pPr>
            <a:endParaRPr lang="en-US" sz="4000" dirty="0"/>
          </a:p>
          <a:p>
            <a:r>
              <a:rPr lang="en-US" sz="4000" dirty="0"/>
              <a:t>Thanks!</a:t>
            </a:r>
          </a:p>
          <a:p>
            <a:endParaRPr lang="en-US" sz="4000" dirty="0"/>
          </a:p>
          <a:p>
            <a:r>
              <a:rPr lang="en-US" sz="4000" dirty="0"/>
              <a:t>Also – Q&amp;A time</a:t>
            </a:r>
            <a:endParaRPr lang="en-IL" sz="4000"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30</a:t>
            </a:fld>
            <a:endParaRPr lang="en-IL"/>
          </a:p>
        </p:txBody>
      </p:sp>
    </p:spTree>
    <p:extLst>
      <p:ext uri="{BB962C8B-B14F-4D97-AF65-F5344CB8AC3E}">
        <p14:creationId xmlns:p14="http://schemas.microsoft.com/office/powerpoint/2010/main" val="3774459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Requirements for a new solution</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p:txBody>
          <a:bodyPr>
            <a:normAutofit/>
          </a:bodyPr>
          <a:lstStyle/>
          <a:p>
            <a:endParaRPr lang="en-US" sz="2800" dirty="0"/>
          </a:p>
          <a:p>
            <a:r>
              <a:rPr lang="en-US" sz="2800" dirty="0"/>
              <a:t>Accurate pose detection in dynamic settings, to ensure  the captured data reflects true motion dynamics – for reliable analysis</a:t>
            </a:r>
          </a:p>
          <a:p>
            <a:endParaRPr lang="en-US" sz="2800" dirty="0"/>
          </a:p>
          <a:p>
            <a:r>
              <a:rPr lang="en-US" sz="2800" dirty="0"/>
              <a:t>Handling partial overlaps – reconstruction of movement fo</a:t>
            </a:r>
            <a:r>
              <a:rPr lang="en-US" dirty="0"/>
              <a:t>r hidden or partially visible body parts. Needed to ensure tracking of movements when subjects interact closely or obstruct each other</a:t>
            </a:r>
          </a:p>
          <a:p>
            <a:endParaRPr lang="en-US" dirty="0"/>
          </a:p>
          <a:p>
            <a:r>
              <a:rPr lang="en-US" sz="2800" dirty="0"/>
              <a:t>User-f</a:t>
            </a:r>
            <a:r>
              <a:rPr lang="en-US" dirty="0"/>
              <a:t>riendly tool for a wide user-base</a:t>
            </a:r>
            <a:endParaRPr lang="en-US" sz="2800"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4</a:t>
            </a:fld>
            <a:endParaRPr lang="en-IL"/>
          </a:p>
        </p:txBody>
      </p:sp>
    </p:spTree>
    <p:extLst>
      <p:ext uri="{BB962C8B-B14F-4D97-AF65-F5344CB8AC3E}">
        <p14:creationId xmlns:p14="http://schemas.microsoft.com/office/powerpoint/2010/main" val="2054008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Our solution – </a:t>
            </a:r>
            <a:r>
              <a:rPr lang="en-US" b="1" i="1" dirty="0"/>
              <a:t>InterSync</a:t>
            </a:r>
            <a:r>
              <a:rPr lang="en-US" b="1" dirty="0"/>
              <a:t> project</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p:txBody>
          <a:bodyPr>
            <a:normAutofit fontScale="85000" lnSpcReduction="20000"/>
          </a:bodyPr>
          <a:lstStyle/>
          <a:p>
            <a:r>
              <a:rPr lang="en-US" dirty="0"/>
              <a:t>Use of video recordings for data collection</a:t>
            </a:r>
          </a:p>
          <a:p>
            <a:endParaRPr lang="en-US" dirty="0"/>
          </a:p>
          <a:p>
            <a:r>
              <a:rPr lang="en-US" dirty="0"/>
              <a:t>Machine learning for pose landmark detection, making use of the recent advancements in the field</a:t>
            </a:r>
          </a:p>
          <a:p>
            <a:endParaRPr lang="en-US" dirty="0"/>
          </a:p>
          <a:p>
            <a:r>
              <a:rPr lang="en-US" dirty="0"/>
              <a:t>Analysis based on the similarity of motion vectors instead of a pixel-based, frame-by-frame method</a:t>
            </a:r>
          </a:p>
          <a:p>
            <a:endParaRPr lang="en-US" dirty="0"/>
          </a:p>
          <a:p>
            <a:r>
              <a:rPr lang="en-US" dirty="0"/>
              <a:t>Flexibility in analysis tools – adapting to the data </a:t>
            </a:r>
          </a:p>
          <a:p>
            <a:endParaRPr lang="en-US" dirty="0"/>
          </a:p>
          <a:p>
            <a:r>
              <a:rPr lang="en-US" dirty="0"/>
              <a:t>Reports, plots, and lots of data giving user the ability to analyze independently</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5</a:t>
            </a:fld>
            <a:endParaRPr lang="en-IL"/>
          </a:p>
        </p:txBody>
      </p:sp>
    </p:spTree>
    <p:extLst>
      <p:ext uri="{BB962C8B-B14F-4D97-AF65-F5344CB8AC3E}">
        <p14:creationId xmlns:p14="http://schemas.microsoft.com/office/powerpoint/2010/main" val="692084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Our solution - preview</a:t>
            </a:r>
            <a:endParaRPr lang="en-IL" b="1"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6</a:t>
            </a:fld>
            <a:endParaRPr lang="en-IL"/>
          </a:p>
        </p:txBody>
      </p:sp>
      <p:pic>
        <p:nvPicPr>
          <p:cNvPr id="6" name="Picture 5">
            <a:extLst>
              <a:ext uri="{FF2B5EF4-FFF2-40B4-BE49-F238E27FC236}">
                <a16:creationId xmlns:a16="http://schemas.microsoft.com/office/drawing/2014/main" id="{7EB0B271-C278-5456-0337-14CBBAC0A073}"/>
              </a:ext>
            </a:extLst>
          </p:cNvPr>
          <p:cNvPicPr>
            <a:picLocks noChangeAspect="1"/>
          </p:cNvPicPr>
          <p:nvPr/>
        </p:nvPicPr>
        <p:blipFill>
          <a:blip r:embed="rId3"/>
          <a:stretch>
            <a:fillRect/>
          </a:stretch>
        </p:blipFill>
        <p:spPr>
          <a:xfrm>
            <a:off x="679704" y="1946084"/>
            <a:ext cx="4470997" cy="3524460"/>
          </a:xfrm>
          <a:prstGeom prst="rect">
            <a:avLst/>
          </a:prstGeom>
        </p:spPr>
      </p:pic>
      <p:pic>
        <p:nvPicPr>
          <p:cNvPr id="5" name="Content Placeholder 4">
            <a:extLst>
              <a:ext uri="{FF2B5EF4-FFF2-40B4-BE49-F238E27FC236}">
                <a16:creationId xmlns:a16="http://schemas.microsoft.com/office/drawing/2014/main" id="{A2A3FD72-0976-7A86-DBFB-85FEFE156E3D}"/>
              </a:ext>
            </a:extLst>
          </p:cNvPr>
          <p:cNvPicPr>
            <a:picLocks noGrp="1" noChangeAspect="1"/>
          </p:cNvPicPr>
          <p:nvPr>
            <p:ph idx="1"/>
          </p:nvPr>
        </p:nvPicPr>
        <p:blipFill>
          <a:blip r:embed="rId4"/>
          <a:stretch>
            <a:fillRect/>
          </a:stretch>
        </p:blipFill>
        <p:spPr>
          <a:xfrm>
            <a:off x="2094816" y="2829851"/>
            <a:ext cx="4470997" cy="3526499"/>
          </a:xfrm>
          <a:prstGeom prst="rect">
            <a:avLst/>
          </a:prstGeom>
        </p:spPr>
      </p:pic>
      <p:pic>
        <p:nvPicPr>
          <p:cNvPr id="7" name="Picture 6">
            <a:extLst>
              <a:ext uri="{FF2B5EF4-FFF2-40B4-BE49-F238E27FC236}">
                <a16:creationId xmlns:a16="http://schemas.microsoft.com/office/drawing/2014/main" id="{1FE89931-611C-6AF9-8A9E-9D0A4454EFF3}"/>
              </a:ext>
            </a:extLst>
          </p:cNvPr>
          <p:cNvPicPr>
            <a:picLocks noChangeAspect="1"/>
          </p:cNvPicPr>
          <p:nvPr/>
        </p:nvPicPr>
        <p:blipFill>
          <a:blip r:embed="rId5"/>
          <a:stretch>
            <a:fillRect/>
          </a:stretch>
        </p:blipFill>
        <p:spPr>
          <a:xfrm>
            <a:off x="7238577" y="662146"/>
            <a:ext cx="4179231" cy="4090416"/>
          </a:xfrm>
          <a:prstGeom prst="rect">
            <a:avLst/>
          </a:prstGeom>
        </p:spPr>
      </p:pic>
      <p:pic>
        <p:nvPicPr>
          <p:cNvPr id="9" name="Picture 8">
            <a:extLst>
              <a:ext uri="{FF2B5EF4-FFF2-40B4-BE49-F238E27FC236}">
                <a16:creationId xmlns:a16="http://schemas.microsoft.com/office/drawing/2014/main" id="{E118CE2B-C39F-DFC1-852D-FE1A7192CD4E}"/>
              </a:ext>
            </a:extLst>
          </p:cNvPr>
          <p:cNvPicPr>
            <a:picLocks noChangeAspect="1"/>
          </p:cNvPicPr>
          <p:nvPr/>
        </p:nvPicPr>
        <p:blipFill>
          <a:blip r:embed="rId6"/>
          <a:srcRect r="61826" b="31617"/>
          <a:stretch/>
        </p:blipFill>
        <p:spPr>
          <a:xfrm>
            <a:off x="8363357" y="2829851"/>
            <a:ext cx="3467654" cy="2411507"/>
          </a:xfrm>
          <a:prstGeom prst="rect">
            <a:avLst/>
          </a:prstGeom>
        </p:spPr>
      </p:pic>
    </p:spTree>
    <p:extLst>
      <p:ext uri="{BB962C8B-B14F-4D97-AF65-F5344CB8AC3E}">
        <p14:creationId xmlns:p14="http://schemas.microsoft.com/office/powerpoint/2010/main" val="1972415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Development process overview</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p:txBody>
          <a:bodyPr>
            <a:normAutofit fontScale="70000" lnSpcReduction="20000"/>
          </a:bodyPr>
          <a:lstStyle/>
          <a:p>
            <a:r>
              <a:rPr lang="en-US" dirty="0"/>
              <a:t>Videos processing and analysis</a:t>
            </a:r>
          </a:p>
          <a:p>
            <a:pPr lvl="1"/>
            <a:r>
              <a:rPr lang="en-US" dirty="0"/>
              <a:t>Frame extraction – Keyframes or full frames </a:t>
            </a:r>
          </a:p>
          <a:p>
            <a:pPr lvl="1"/>
            <a:r>
              <a:rPr lang="en-US" dirty="0"/>
              <a:t>Landmark detection – including both targets</a:t>
            </a:r>
          </a:p>
          <a:p>
            <a:endParaRPr lang="en-US" dirty="0"/>
          </a:p>
          <a:p>
            <a:r>
              <a:rPr lang="en-US" dirty="0"/>
              <a:t>Movement vectors calculated</a:t>
            </a:r>
          </a:p>
          <a:p>
            <a:pPr lvl="1"/>
            <a:r>
              <a:rPr lang="en-US" dirty="0"/>
              <a:t>Calculation of vectors in the image frame-of-reference</a:t>
            </a:r>
          </a:p>
          <a:p>
            <a:pPr lvl="1"/>
            <a:r>
              <a:rPr lang="en-US" dirty="0"/>
              <a:t>Calculation of new axis based on each target </a:t>
            </a:r>
          </a:p>
          <a:p>
            <a:pPr lvl="1"/>
            <a:r>
              <a:rPr lang="en-US" dirty="0"/>
              <a:t>Vector transformations</a:t>
            </a:r>
          </a:p>
          <a:p>
            <a:endParaRPr lang="en-US" dirty="0"/>
          </a:p>
          <a:p>
            <a:r>
              <a:rPr lang="en-US" dirty="0"/>
              <a:t>Data summary</a:t>
            </a:r>
          </a:p>
          <a:p>
            <a:endParaRPr lang="en-US" dirty="0"/>
          </a:p>
          <a:p>
            <a:r>
              <a:rPr lang="en-US" dirty="0"/>
              <a:t>Analysis</a:t>
            </a:r>
          </a:p>
          <a:p>
            <a:endParaRPr lang="en-US" dirty="0"/>
          </a:p>
          <a:p>
            <a:r>
              <a:rPr lang="en-US" dirty="0"/>
              <a:t>Reporting</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7</a:t>
            </a:fld>
            <a:endParaRPr lang="en-IL"/>
          </a:p>
        </p:txBody>
      </p:sp>
      <p:pic>
        <p:nvPicPr>
          <p:cNvPr id="6" name="Picture 5" descr="A person and person wearing face masks&#10;&#10;Description automatically generated">
            <a:extLst>
              <a:ext uri="{FF2B5EF4-FFF2-40B4-BE49-F238E27FC236}">
                <a16:creationId xmlns:a16="http://schemas.microsoft.com/office/drawing/2014/main" id="{2356BA9A-5B90-C3DF-A103-379E9AA550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1211" y="1825625"/>
            <a:ext cx="4225994" cy="2377122"/>
          </a:xfrm>
          <a:prstGeom prst="rect">
            <a:avLst/>
          </a:prstGeom>
        </p:spPr>
      </p:pic>
      <p:sp>
        <p:nvSpPr>
          <p:cNvPr id="7" name="TextBox 6">
            <a:extLst>
              <a:ext uri="{FF2B5EF4-FFF2-40B4-BE49-F238E27FC236}">
                <a16:creationId xmlns:a16="http://schemas.microsoft.com/office/drawing/2014/main" id="{41B0D8ED-B108-7BCD-71B3-D1CC1EB332B5}"/>
              </a:ext>
            </a:extLst>
          </p:cNvPr>
          <p:cNvSpPr txBox="1"/>
          <p:nvPr/>
        </p:nvSpPr>
        <p:spPr>
          <a:xfrm>
            <a:off x="7234379" y="4310052"/>
            <a:ext cx="3794540" cy="276999"/>
          </a:xfrm>
          <a:prstGeom prst="rect">
            <a:avLst/>
          </a:prstGeom>
          <a:noFill/>
        </p:spPr>
        <p:txBody>
          <a:bodyPr wrap="square" rtlCol="0">
            <a:spAutoFit/>
          </a:bodyPr>
          <a:lstStyle/>
          <a:p>
            <a:r>
              <a:rPr lang="en-US" sz="1200" i="1" dirty="0"/>
              <a:t>Examples of the videos analyzed by us</a:t>
            </a:r>
            <a:endParaRPr lang="en-IL" sz="1200" i="1" dirty="0"/>
          </a:p>
        </p:txBody>
      </p:sp>
    </p:spTree>
    <p:extLst>
      <p:ext uri="{BB962C8B-B14F-4D97-AF65-F5344CB8AC3E}">
        <p14:creationId xmlns:p14="http://schemas.microsoft.com/office/powerpoint/2010/main" val="2108426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User Interaction – Activity Diagram</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p:txBody>
          <a:bodyPr>
            <a:normAutofit/>
          </a:bodyPr>
          <a:lstStyle/>
          <a:p>
            <a:endParaRPr lang="en-US" dirty="0"/>
          </a:p>
          <a:p>
            <a:endParaRPr lang="en-IL" dirty="0"/>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8</a:t>
            </a:fld>
            <a:endParaRPr lang="en-IL"/>
          </a:p>
        </p:txBody>
      </p:sp>
      <p:pic>
        <p:nvPicPr>
          <p:cNvPr id="5" name="image6.png">
            <a:extLst>
              <a:ext uri="{FF2B5EF4-FFF2-40B4-BE49-F238E27FC236}">
                <a16:creationId xmlns:a16="http://schemas.microsoft.com/office/drawing/2014/main" id="{1A8A612F-4347-70DA-2E7F-0157C2295974}"/>
              </a:ext>
            </a:extLst>
          </p:cNvPr>
          <p:cNvPicPr/>
          <p:nvPr/>
        </p:nvPicPr>
        <p:blipFill>
          <a:blip r:embed="rId2"/>
          <a:srcRect/>
          <a:stretch>
            <a:fillRect/>
          </a:stretch>
        </p:blipFill>
        <p:spPr>
          <a:xfrm>
            <a:off x="678730" y="2129155"/>
            <a:ext cx="10426045" cy="4047808"/>
          </a:xfrm>
          <a:prstGeom prst="rect">
            <a:avLst/>
          </a:prstGeom>
          <a:ln/>
        </p:spPr>
      </p:pic>
    </p:spTree>
    <p:extLst>
      <p:ext uri="{BB962C8B-B14F-4D97-AF65-F5344CB8AC3E}">
        <p14:creationId xmlns:p14="http://schemas.microsoft.com/office/powerpoint/2010/main" val="3193672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9488B-B8D7-29A1-9C32-FBBB82BB53EC}"/>
              </a:ext>
            </a:extLst>
          </p:cNvPr>
          <p:cNvSpPr>
            <a:spLocks noGrp="1"/>
          </p:cNvSpPr>
          <p:nvPr>
            <p:ph type="title"/>
          </p:nvPr>
        </p:nvSpPr>
        <p:spPr/>
        <p:txBody>
          <a:bodyPr/>
          <a:lstStyle/>
          <a:p>
            <a:r>
              <a:rPr lang="en-US" b="1" dirty="0"/>
              <a:t>Client Interface - GUI</a:t>
            </a:r>
            <a:endParaRPr lang="en-IL" b="1" dirty="0"/>
          </a:p>
        </p:txBody>
      </p:sp>
      <p:sp>
        <p:nvSpPr>
          <p:cNvPr id="3" name="Content Placeholder 2">
            <a:extLst>
              <a:ext uri="{FF2B5EF4-FFF2-40B4-BE49-F238E27FC236}">
                <a16:creationId xmlns:a16="http://schemas.microsoft.com/office/drawing/2014/main" id="{FEFE1389-9665-CC6E-446A-345EFD04A5FD}"/>
              </a:ext>
            </a:extLst>
          </p:cNvPr>
          <p:cNvSpPr>
            <a:spLocks noGrp="1"/>
          </p:cNvSpPr>
          <p:nvPr>
            <p:ph idx="1"/>
          </p:nvPr>
        </p:nvSpPr>
        <p:spPr>
          <a:xfrm>
            <a:off x="838200" y="1825625"/>
            <a:ext cx="6604000" cy="4003675"/>
          </a:xfrm>
        </p:spPr>
        <p:txBody>
          <a:bodyPr>
            <a:normAutofit fontScale="92500" lnSpcReduction="20000"/>
          </a:bodyPr>
          <a:lstStyle/>
          <a:p>
            <a:r>
              <a:rPr lang="en-US" dirty="0"/>
              <a:t>Was planned and created for target audience that may not have technical expertise in programming or computer vision</a:t>
            </a:r>
          </a:p>
          <a:p>
            <a:endParaRPr lang="en-US" dirty="0"/>
          </a:p>
          <a:p>
            <a:r>
              <a:rPr lang="en-US" dirty="0"/>
              <a:t>Designed through a number of iterations to be as accessible and intuitive as possible</a:t>
            </a:r>
          </a:p>
          <a:p>
            <a:endParaRPr lang="en-US" dirty="0"/>
          </a:p>
          <a:p>
            <a:r>
              <a:rPr lang="en-US" dirty="0"/>
              <a:t>Built using PyQt6 and enables users to interact with the system through simple actions – represented by visual elements</a:t>
            </a:r>
          </a:p>
        </p:txBody>
      </p:sp>
      <p:sp>
        <p:nvSpPr>
          <p:cNvPr id="4" name="Slide Number Placeholder 3">
            <a:extLst>
              <a:ext uri="{FF2B5EF4-FFF2-40B4-BE49-F238E27FC236}">
                <a16:creationId xmlns:a16="http://schemas.microsoft.com/office/drawing/2014/main" id="{46515A61-29B6-EBE0-712D-9B3A00F6EC44}"/>
              </a:ext>
            </a:extLst>
          </p:cNvPr>
          <p:cNvSpPr>
            <a:spLocks noGrp="1"/>
          </p:cNvSpPr>
          <p:nvPr>
            <p:ph type="sldNum" sz="quarter" idx="12"/>
          </p:nvPr>
        </p:nvSpPr>
        <p:spPr/>
        <p:txBody>
          <a:bodyPr/>
          <a:lstStyle/>
          <a:p>
            <a:fld id="{CE1B468F-AC27-44A3-8000-3905FABB1A17}" type="slidenum">
              <a:rPr lang="en-IL" smtClean="0"/>
              <a:t>9</a:t>
            </a:fld>
            <a:endParaRPr lang="en-IL"/>
          </a:p>
        </p:txBody>
      </p:sp>
      <p:pic>
        <p:nvPicPr>
          <p:cNvPr id="6" name="Picture 5">
            <a:extLst>
              <a:ext uri="{FF2B5EF4-FFF2-40B4-BE49-F238E27FC236}">
                <a16:creationId xmlns:a16="http://schemas.microsoft.com/office/drawing/2014/main" id="{CEA2526E-1C36-ACE0-9F3D-6745F35976A0}"/>
              </a:ext>
            </a:extLst>
          </p:cNvPr>
          <p:cNvPicPr>
            <a:picLocks noChangeAspect="1"/>
          </p:cNvPicPr>
          <p:nvPr/>
        </p:nvPicPr>
        <p:blipFill>
          <a:blip r:embed="rId3"/>
          <a:stretch>
            <a:fillRect/>
          </a:stretch>
        </p:blipFill>
        <p:spPr>
          <a:xfrm>
            <a:off x="7442200" y="582189"/>
            <a:ext cx="4107617" cy="3245273"/>
          </a:xfrm>
          <a:prstGeom prst="rect">
            <a:avLst/>
          </a:prstGeom>
        </p:spPr>
      </p:pic>
      <p:pic>
        <p:nvPicPr>
          <p:cNvPr id="7" name="Picture 6">
            <a:extLst>
              <a:ext uri="{FF2B5EF4-FFF2-40B4-BE49-F238E27FC236}">
                <a16:creationId xmlns:a16="http://schemas.microsoft.com/office/drawing/2014/main" id="{661BD6C3-3FE9-724B-D6BC-FB233DA7D0D1}"/>
              </a:ext>
            </a:extLst>
          </p:cNvPr>
          <p:cNvPicPr>
            <a:picLocks noChangeAspect="1"/>
          </p:cNvPicPr>
          <p:nvPr/>
        </p:nvPicPr>
        <p:blipFill>
          <a:blip r:embed="rId4"/>
          <a:stretch>
            <a:fillRect/>
          </a:stretch>
        </p:blipFill>
        <p:spPr>
          <a:xfrm>
            <a:off x="8695928" y="1511912"/>
            <a:ext cx="2959913" cy="2886440"/>
          </a:xfrm>
          <a:prstGeom prst="rect">
            <a:avLst/>
          </a:prstGeom>
        </p:spPr>
      </p:pic>
      <p:pic>
        <p:nvPicPr>
          <p:cNvPr id="8" name="Picture 7">
            <a:extLst>
              <a:ext uri="{FF2B5EF4-FFF2-40B4-BE49-F238E27FC236}">
                <a16:creationId xmlns:a16="http://schemas.microsoft.com/office/drawing/2014/main" id="{37428B81-7CA1-40CD-0DA1-27B28B7B1ECF}"/>
              </a:ext>
            </a:extLst>
          </p:cNvPr>
          <p:cNvPicPr>
            <a:picLocks noChangeAspect="1"/>
          </p:cNvPicPr>
          <p:nvPr/>
        </p:nvPicPr>
        <p:blipFill>
          <a:blip r:embed="rId5"/>
          <a:srcRect l="947" t="1348" r="468"/>
          <a:stretch/>
        </p:blipFill>
        <p:spPr>
          <a:xfrm>
            <a:off x="9431594" y="2818308"/>
            <a:ext cx="2507225" cy="2018308"/>
          </a:xfrm>
          <a:prstGeom prst="rect">
            <a:avLst/>
          </a:prstGeom>
        </p:spPr>
      </p:pic>
      <p:sp>
        <p:nvSpPr>
          <p:cNvPr id="9" name="TextBox 8">
            <a:extLst>
              <a:ext uri="{FF2B5EF4-FFF2-40B4-BE49-F238E27FC236}">
                <a16:creationId xmlns:a16="http://schemas.microsoft.com/office/drawing/2014/main" id="{25ED366E-104D-9477-21AF-989F954F33AA}"/>
              </a:ext>
            </a:extLst>
          </p:cNvPr>
          <p:cNvSpPr txBox="1"/>
          <p:nvPr/>
        </p:nvSpPr>
        <p:spPr>
          <a:xfrm>
            <a:off x="8144279" y="4955082"/>
            <a:ext cx="3794540" cy="461665"/>
          </a:xfrm>
          <a:prstGeom prst="rect">
            <a:avLst/>
          </a:prstGeom>
          <a:noFill/>
        </p:spPr>
        <p:txBody>
          <a:bodyPr wrap="square" rtlCol="0">
            <a:spAutoFit/>
          </a:bodyPr>
          <a:lstStyle/>
          <a:p>
            <a:r>
              <a:rPr lang="en-US" sz="1200" i="1" dirty="0"/>
              <a:t>GUI, or at least some parts of it.</a:t>
            </a:r>
          </a:p>
          <a:p>
            <a:r>
              <a:rPr lang="en-US" sz="1200" i="1" dirty="0"/>
              <a:t>We could not fit more here</a:t>
            </a:r>
            <a:endParaRPr lang="en-IL" sz="1200" i="1" dirty="0"/>
          </a:p>
        </p:txBody>
      </p:sp>
    </p:spTree>
    <p:extLst>
      <p:ext uri="{BB962C8B-B14F-4D97-AF65-F5344CB8AC3E}">
        <p14:creationId xmlns:p14="http://schemas.microsoft.com/office/powerpoint/2010/main" val="36180507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TM04033921[[fn=Damask]]</Template>
  <TotalTime>3627</TotalTime>
  <Words>2189</Words>
  <Application>Microsoft Office PowerPoint</Application>
  <PresentationFormat>Widescreen</PresentationFormat>
  <Paragraphs>322</Paragraphs>
  <Slides>30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__fkGroteskNeue_a82850</vt:lpstr>
      <vt:lpstr>-apple-system</vt:lpstr>
      <vt:lpstr>Aptos</vt:lpstr>
      <vt:lpstr>Aptos Display</vt:lpstr>
      <vt:lpstr>Arial</vt:lpstr>
      <vt:lpstr>Symbol</vt:lpstr>
      <vt:lpstr>Office Theme</vt:lpstr>
      <vt:lpstr>Evaluation of Interpersonal Synchronization between Individuals based on Video Recording         P. 24-1-R-17</vt:lpstr>
      <vt:lpstr>Interpersonal Synchrony</vt:lpstr>
      <vt:lpstr>Challenges in current measurement methods</vt:lpstr>
      <vt:lpstr>Requirements for a new solution</vt:lpstr>
      <vt:lpstr>Our solution – InterSync project</vt:lpstr>
      <vt:lpstr>Our solution - preview</vt:lpstr>
      <vt:lpstr>Development process overview</vt:lpstr>
      <vt:lpstr>User Interaction – Activity Diagram</vt:lpstr>
      <vt:lpstr>Client Interface - GUI</vt:lpstr>
      <vt:lpstr>General algorithm overview</vt:lpstr>
      <vt:lpstr>Video Processing - Keyframes</vt:lpstr>
      <vt:lpstr>Video Processing – “Full frames”</vt:lpstr>
      <vt:lpstr>Video Analysis – Landmark detection</vt:lpstr>
      <vt:lpstr>Video Analysis – Data/Target classification</vt:lpstr>
      <vt:lpstr>Calculation of Movement Vectors</vt:lpstr>
      <vt:lpstr>New Basis Vector Calculation and Motion Vector Transformation</vt:lpstr>
      <vt:lpstr>New Basis Vector Calculation and Motion Vector Transformation</vt:lpstr>
      <vt:lpstr>Interpersonal Synchrony Analysis</vt:lpstr>
      <vt:lpstr>Basic Similarity Analysis</vt:lpstr>
      <vt:lpstr>Dynamic Time Warping (DTW)</vt:lpstr>
      <vt:lpstr> Time-Lagged Cross-Correlation (TLCC)</vt:lpstr>
      <vt:lpstr>Smith-Waterman algorithm</vt:lpstr>
      <vt:lpstr>Smith-Waterman algorithm</vt:lpstr>
      <vt:lpstr>Outputs and Results</vt:lpstr>
      <vt:lpstr>Outputs and Results</vt:lpstr>
      <vt:lpstr>Result Validation</vt:lpstr>
      <vt:lpstr>Limitations and Challenges</vt:lpstr>
      <vt:lpstr>Future Work and Improvements</vt:lpstr>
      <vt:lpstr>Conclusions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Testing for a Forbidden Substring in a Text </dc:title>
  <dc:creator>Xime</dc:creator>
  <cp:lastModifiedBy>Xime</cp:lastModifiedBy>
  <cp:revision>49</cp:revision>
  <dcterms:created xsi:type="dcterms:W3CDTF">2024-03-12T17:26:46Z</dcterms:created>
  <dcterms:modified xsi:type="dcterms:W3CDTF">2024-09-21T19:32:46Z</dcterms:modified>
</cp:coreProperties>
</file>

<file path=docProps/thumbnail.jpeg>
</file>